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0"/>
  </p:notesMasterIdLst>
  <p:sldIdLst>
    <p:sldId id="489" r:id="rId2"/>
    <p:sldId id="492" r:id="rId3"/>
    <p:sldId id="529" r:id="rId4"/>
    <p:sldId id="260" r:id="rId5"/>
    <p:sldId id="491" r:id="rId6"/>
    <p:sldId id="516" r:id="rId7"/>
    <p:sldId id="397" r:id="rId8"/>
    <p:sldId id="273" r:id="rId9"/>
    <p:sldId id="527" r:id="rId10"/>
    <p:sldId id="262" r:id="rId11"/>
    <p:sldId id="522" r:id="rId12"/>
    <p:sldId id="523" r:id="rId13"/>
    <p:sldId id="520" r:id="rId14"/>
    <p:sldId id="263" r:id="rId15"/>
    <p:sldId id="274" r:id="rId16"/>
    <p:sldId id="409" r:id="rId17"/>
    <p:sldId id="265" r:id="rId18"/>
    <p:sldId id="275" r:id="rId19"/>
    <p:sldId id="517" r:id="rId20"/>
    <p:sldId id="261" r:id="rId21"/>
    <p:sldId id="277" r:id="rId22"/>
    <p:sldId id="524" r:id="rId23"/>
    <p:sldId id="519" r:id="rId24"/>
    <p:sldId id="493" r:id="rId25"/>
    <p:sldId id="279" r:id="rId26"/>
    <p:sldId id="280" r:id="rId27"/>
    <p:sldId id="495" r:id="rId28"/>
    <p:sldId id="282" r:id="rId29"/>
    <p:sldId id="392" r:id="rId30"/>
    <p:sldId id="567" r:id="rId31"/>
    <p:sldId id="569" r:id="rId32"/>
    <p:sldId id="568" r:id="rId33"/>
    <p:sldId id="284" r:id="rId34"/>
    <p:sldId id="283" r:id="rId35"/>
    <p:sldId id="399" r:id="rId36"/>
    <p:sldId id="287" r:id="rId37"/>
    <p:sldId id="400" r:id="rId38"/>
    <p:sldId id="563" r:id="rId39"/>
    <p:sldId id="401" r:id="rId40"/>
    <p:sldId id="564" r:id="rId41"/>
    <p:sldId id="525" r:id="rId42"/>
    <p:sldId id="494" r:id="rId43"/>
    <p:sldId id="533" r:id="rId44"/>
    <p:sldId id="403" r:id="rId45"/>
    <p:sldId id="565" r:id="rId46"/>
    <p:sldId id="530" r:id="rId47"/>
    <p:sldId id="421" r:id="rId48"/>
    <p:sldId id="412" r:id="rId49"/>
    <p:sldId id="423" r:id="rId50"/>
    <p:sldId id="571" r:id="rId51"/>
    <p:sldId id="572" r:id="rId52"/>
    <p:sldId id="534" r:id="rId53"/>
    <p:sldId id="430" r:id="rId54"/>
    <p:sldId id="417" r:id="rId55"/>
    <p:sldId id="573" r:id="rId56"/>
    <p:sldId id="419" r:id="rId57"/>
    <p:sldId id="418" r:id="rId58"/>
    <p:sldId id="536" r:id="rId59"/>
    <p:sldId id="538" r:id="rId60"/>
    <p:sldId id="535" r:id="rId61"/>
    <p:sldId id="431" r:id="rId62"/>
    <p:sldId id="561" r:id="rId63"/>
    <p:sldId id="562" r:id="rId64"/>
    <p:sldId id="428" r:id="rId65"/>
    <p:sldId id="575" r:id="rId66"/>
    <p:sldId id="304" r:id="rId67"/>
    <p:sldId id="558" r:id="rId68"/>
    <p:sldId id="566" r:id="rId69"/>
    <p:sldId id="302" r:id="rId70"/>
    <p:sldId id="296" r:id="rId71"/>
    <p:sldId id="300" r:id="rId72"/>
    <p:sldId id="299" r:id="rId73"/>
    <p:sldId id="555" r:id="rId74"/>
    <p:sldId id="552" r:id="rId75"/>
    <p:sldId id="553" r:id="rId76"/>
    <p:sldId id="554" r:id="rId77"/>
    <p:sldId id="546" r:id="rId78"/>
    <p:sldId id="547" r:id="rId79"/>
    <p:sldId id="548" r:id="rId80"/>
    <p:sldId id="549" r:id="rId81"/>
    <p:sldId id="305" r:id="rId82"/>
    <p:sldId id="550" r:id="rId83"/>
    <p:sldId id="551" r:id="rId84"/>
    <p:sldId id="579" r:id="rId85"/>
    <p:sldId id="556" r:id="rId86"/>
    <p:sldId id="557" r:id="rId87"/>
    <p:sldId id="574" r:id="rId88"/>
    <p:sldId id="295" r:id="rId89"/>
    <p:sldId id="390" r:id="rId90"/>
    <p:sldId id="303" r:id="rId91"/>
    <p:sldId id="306" r:id="rId92"/>
    <p:sldId id="543" r:id="rId93"/>
    <p:sldId id="542" r:id="rId94"/>
    <p:sldId id="545" r:id="rId95"/>
    <p:sldId id="578" r:id="rId96"/>
    <p:sldId id="576" r:id="rId97"/>
    <p:sldId id="577" r:id="rId98"/>
    <p:sldId id="311" r:id="rId9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03" autoAdjust="0"/>
  </p:normalViewPr>
  <p:slideViewPr>
    <p:cSldViewPr>
      <p:cViewPr varScale="1">
        <p:scale>
          <a:sx n="86" d="100"/>
          <a:sy n="86" d="100"/>
        </p:scale>
        <p:origin x="-93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03F43-D4D7-43B1-996E-95533CB4223A}" type="datetimeFigureOut">
              <a:rPr lang="en-IN" smtClean="0"/>
              <a:pPr/>
              <a:t>11-09-2018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E2D7C-48B7-4851-9C9F-66B71D995729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N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65A7D4C-C315-4496-AC13-72B14E9990BF}" type="slidenum">
              <a:rPr lang="en-IN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65794-24DB-4D56-8042-4CA13A591A8B}" type="datetimeFigureOut">
              <a:rPr lang="en-IN" smtClean="0"/>
              <a:pPr/>
              <a:t>11-09-2018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D26E-363C-497D-8C46-D078924D2FF3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65794-24DB-4D56-8042-4CA13A591A8B}" type="datetimeFigureOut">
              <a:rPr lang="en-IN" smtClean="0"/>
              <a:pPr/>
              <a:t>11-09-2018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D26E-363C-497D-8C46-D078924D2FF3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65794-24DB-4D56-8042-4CA13A591A8B}" type="datetimeFigureOut">
              <a:rPr lang="en-IN" smtClean="0"/>
              <a:pPr/>
              <a:t>11-09-2018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D26E-363C-497D-8C46-D078924D2FF3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65794-24DB-4D56-8042-4CA13A591A8B}" type="datetimeFigureOut">
              <a:rPr lang="en-IN" smtClean="0"/>
              <a:pPr/>
              <a:t>11-09-2018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D26E-363C-497D-8C46-D078924D2FF3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65794-24DB-4D56-8042-4CA13A591A8B}" type="datetimeFigureOut">
              <a:rPr lang="en-IN" smtClean="0"/>
              <a:pPr/>
              <a:t>11-09-2018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D26E-363C-497D-8C46-D078924D2FF3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65794-24DB-4D56-8042-4CA13A591A8B}" type="datetimeFigureOut">
              <a:rPr lang="en-IN" smtClean="0"/>
              <a:pPr/>
              <a:t>11-09-2018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D26E-363C-497D-8C46-D078924D2FF3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65794-24DB-4D56-8042-4CA13A591A8B}" type="datetimeFigureOut">
              <a:rPr lang="en-IN" smtClean="0"/>
              <a:pPr/>
              <a:t>11-09-2018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D26E-363C-497D-8C46-D078924D2FF3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65794-24DB-4D56-8042-4CA13A591A8B}" type="datetimeFigureOut">
              <a:rPr lang="en-IN" smtClean="0"/>
              <a:pPr/>
              <a:t>11-09-2018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D26E-363C-497D-8C46-D078924D2FF3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65794-24DB-4D56-8042-4CA13A591A8B}" type="datetimeFigureOut">
              <a:rPr lang="en-IN" smtClean="0"/>
              <a:pPr/>
              <a:t>11-09-2018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D26E-363C-497D-8C46-D078924D2FF3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65794-24DB-4D56-8042-4CA13A591A8B}" type="datetimeFigureOut">
              <a:rPr lang="en-IN" smtClean="0"/>
              <a:pPr/>
              <a:t>11-09-2018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D26E-363C-497D-8C46-D078924D2FF3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65794-24DB-4D56-8042-4CA13A591A8B}" type="datetimeFigureOut">
              <a:rPr lang="en-IN" smtClean="0"/>
              <a:pPr/>
              <a:t>11-09-2018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D26E-363C-497D-8C46-D078924D2FF3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65794-24DB-4D56-8042-4CA13A591A8B}" type="datetimeFigureOut">
              <a:rPr lang="en-IN" smtClean="0"/>
              <a:pPr/>
              <a:t>11-09-2018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8D26E-363C-497D-8C46-D078924D2FF3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/>
              <a:t>Echocardiographic</a:t>
            </a:r>
            <a:r>
              <a:rPr lang="en-US" dirty="0" smtClean="0"/>
              <a:t> assessment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Morphological features</a:t>
            </a:r>
          </a:p>
          <a:p>
            <a:r>
              <a:rPr lang="en-US" dirty="0" smtClean="0"/>
              <a:t>Hemodynamic characteristics 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/>
              <a:t>St.jude</a:t>
            </a:r>
            <a:r>
              <a:rPr lang="en-US" dirty="0" smtClean="0"/>
              <a:t> valve- Echo features</a:t>
            </a:r>
            <a:endParaRPr lang="en-IN" dirty="0"/>
          </a:p>
        </p:txBody>
      </p:sp>
      <p:pic>
        <p:nvPicPr>
          <p:cNvPr id="3074" name="Picture 2" descr="C:\Users\User\Desktop\image 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132856"/>
            <a:ext cx="9087813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/>
              <a:t>St.jude</a:t>
            </a:r>
            <a:r>
              <a:rPr lang="en-US" dirty="0" smtClean="0"/>
              <a:t> TTE</a:t>
            </a:r>
            <a:endParaRPr lang="en-IN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88840"/>
            <a:ext cx="756659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/>
              <a:t>St.jude</a:t>
            </a:r>
            <a:r>
              <a:rPr lang="en-US" dirty="0" smtClean="0"/>
              <a:t> aortic TTE-</a:t>
            </a:r>
            <a:endParaRPr lang="en-IN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556792"/>
            <a:ext cx="4871616" cy="5028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Ball and cage-echo</a:t>
            </a:r>
            <a:endParaRPr lang="en-IN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132856"/>
            <a:ext cx="8604449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/>
              <a:t>Bioprosthesis</a:t>
            </a:r>
            <a:r>
              <a:rPr lang="en-US" dirty="0" smtClean="0"/>
              <a:t> -echo features</a:t>
            </a:r>
            <a:endParaRPr lang="en-IN" dirty="0"/>
          </a:p>
        </p:txBody>
      </p:sp>
      <p:pic>
        <p:nvPicPr>
          <p:cNvPr id="4098" name="Picture 2" descr="C:\Users\User\Desktop\m_jew0250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043607" y="1556792"/>
            <a:ext cx="6984777" cy="5191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IN" dirty="0" err="1" smtClean="0"/>
              <a:t>Microbubbles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997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IN" sz="1800" b="1" dirty="0" smtClean="0"/>
              <a:t>Discontinuous </a:t>
            </a:r>
            <a:r>
              <a:rPr lang="en-IN" sz="1800" b="1" dirty="0"/>
              <a:t>stream of rounded, </a:t>
            </a:r>
            <a:r>
              <a:rPr lang="en-IN" sz="1800" b="1" dirty="0">
                <a:solidFill>
                  <a:srgbClr val="FF0000"/>
                </a:solidFill>
              </a:rPr>
              <a:t>strongly </a:t>
            </a:r>
            <a:r>
              <a:rPr lang="en-IN" sz="1800" b="1" dirty="0" err="1">
                <a:solidFill>
                  <a:srgbClr val="FF0000"/>
                </a:solidFill>
              </a:rPr>
              <a:t>echogenic</a:t>
            </a:r>
            <a:r>
              <a:rPr lang="en-IN" sz="1800" b="1" dirty="0"/>
              <a:t>, fast-moving transient </a:t>
            </a:r>
            <a:r>
              <a:rPr lang="en-IN" sz="1800" b="1" dirty="0" smtClean="0"/>
              <a:t>echoes</a:t>
            </a:r>
          </a:p>
          <a:p>
            <a:r>
              <a:rPr lang="en-IN" sz="1800" b="1" dirty="0"/>
              <a:t> </a:t>
            </a:r>
            <a:r>
              <a:rPr lang="en-IN" sz="1800" b="1" dirty="0" smtClean="0"/>
              <a:t> Occur </a:t>
            </a:r>
            <a:r>
              <a:rPr lang="en-IN" sz="1800" b="1" dirty="0"/>
              <a:t>at the </a:t>
            </a:r>
            <a:r>
              <a:rPr lang="en-IN" sz="1800" b="1" dirty="0">
                <a:solidFill>
                  <a:srgbClr val="FF0000"/>
                </a:solidFill>
              </a:rPr>
              <a:t>LV inflow zone </a:t>
            </a:r>
            <a:r>
              <a:rPr lang="en-IN" sz="1800" b="1" dirty="0"/>
              <a:t>of the valve </a:t>
            </a:r>
            <a:endParaRPr lang="en-IN" sz="1800" b="1" dirty="0" smtClean="0"/>
          </a:p>
          <a:p>
            <a:r>
              <a:rPr lang="en-IN" sz="1800" b="1" dirty="0" smtClean="0"/>
              <a:t>when </a:t>
            </a:r>
            <a:r>
              <a:rPr lang="en-IN" sz="1800" b="1" dirty="0"/>
              <a:t>flow velocity and pressure </a:t>
            </a:r>
            <a:r>
              <a:rPr lang="en-IN" sz="1800" b="1" dirty="0">
                <a:solidFill>
                  <a:srgbClr val="FF0000"/>
                </a:solidFill>
              </a:rPr>
              <a:t>suddenly drop </a:t>
            </a:r>
            <a:r>
              <a:rPr lang="en-IN" sz="1800" b="1" dirty="0"/>
              <a:t>at the time of prosthetic valve </a:t>
            </a:r>
            <a:r>
              <a:rPr lang="en-IN" sz="1800" b="1" dirty="0" smtClean="0"/>
              <a:t>closing</a:t>
            </a:r>
          </a:p>
          <a:p>
            <a:r>
              <a:rPr lang="en-IN" sz="1800" b="1" dirty="0" err="1" smtClean="0"/>
              <a:t>Cavitation</a:t>
            </a:r>
            <a:r>
              <a:rPr lang="en-IN" sz="1800" b="1" dirty="0" smtClean="0"/>
              <a:t> is the </a:t>
            </a:r>
            <a:r>
              <a:rPr lang="en-IN" sz="1800" b="1" dirty="0" smtClean="0">
                <a:solidFill>
                  <a:srgbClr val="FF0000"/>
                </a:solidFill>
              </a:rPr>
              <a:t>rapid formation and collapse of vapour filled bubbles </a:t>
            </a:r>
            <a:r>
              <a:rPr lang="en-IN" sz="1800" b="1" dirty="0" smtClean="0"/>
              <a:t>caused by a transient reduction in local pressure below the vapour pressure of blood. </a:t>
            </a:r>
          </a:p>
          <a:p>
            <a:r>
              <a:rPr lang="en-IN" sz="1800" b="1" dirty="0" smtClean="0"/>
              <a:t>The implosion of these bubbles can </a:t>
            </a:r>
            <a:r>
              <a:rPr lang="en-IN" sz="1800" b="1" dirty="0" smtClean="0">
                <a:solidFill>
                  <a:srgbClr val="FF0000"/>
                </a:solidFill>
              </a:rPr>
              <a:t>damage the blood cells </a:t>
            </a:r>
            <a:r>
              <a:rPr lang="en-IN" sz="1800" b="1" dirty="0" smtClean="0"/>
              <a:t>in the vicinity as well as activate the platelets</a:t>
            </a:r>
          </a:p>
          <a:p>
            <a:pPr>
              <a:buNone/>
            </a:pPr>
            <a:r>
              <a:rPr lang="en-IN" sz="1800" dirty="0" smtClean="0"/>
              <a:t/>
            </a:r>
            <a:br>
              <a:rPr lang="en-IN" sz="1800" dirty="0" smtClean="0"/>
            </a:br>
            <a:r>
              <a:rPr lang="en-IN" sz="1800" dirty="0" smtClean="0"/>
              <a:t>.</a:t>
            </a:r>
            <a:endParaRPr lang="en-IN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628800"/>
            <a:ext cx="4104456" cy="48965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N" sz="2000" b="1" dirty="0" smtClean="0"/>
              <a:t>The </a:t>
            </a:r>
            <a:r>
              <a:rPr lang="en-IN" sz="2000" b="1" dirty="0" err="1" smtClean="0"/>
              <a:t>cavitation</a:t>
            </a:r>
            <a:r>
              <a:rPr lang="en-IN" sz="2000" b="1" dirty="0" smtClean="0"/>
              <a:t> potential </a:t>
            </a:r>
            <a:r>
              <a:rPr lang="en-IN" sz="2000" b="1" dirty="0" err="1" smtClean="0"/>
              <a:t>correlateswith</a:t>
            </a:r>
            <a:r>
              <a:rPr lang="en-IN" sz="2000" b="1" dirty="0" smtClean="0"/>
              <a:t> valve design, occluding material, and the velocity of the leaflet closure.</a:t>
            </a:r>
            <a:endParaRPr lang="en-IN" sz="2000" b="1" baseline="30000" dirty="0" smtClean="0"/>
          </a:p>
          <a:p>
            <a:r>
              <a:rPr lang="en-IN" sz="2000" b="1" dirty="0" smtClean="0"/>
              <a:t> Common in the </a:t>
            </a:r>
            <a:r>
              <a:rPr lang="en-IN" sz="2000" b="1" dirty="0" smtClean="0">
                <a:solidFill>
                  <a:srgbClr val="FF0000"/>
                </a:solidFill>
              </a:rPr>
              <a:t>mitral position</a:t>
            </a:r>
          </a:p>
          <a:p>
            <a:r>
              <a:rPr lang="en-IN" sz="2000" b="1" dirty="0" smtClean="0">
                <a:solidFill>
                  <a:srgbClr val="FF0000"/>
                </a:solidFill>
              </a:rPr>
              <a:t> Not found </a:t>
            </a:r>
            <a:r>
              <a:rPr lang="en-IN" sz="2000" b="1" dirty="0" smtClean="0"/>
              <a:t>in </a:t>
            </a:r>
            <a:r>
              <a:rPr lang="en-IN" sz="2000" b="1" dirty="0" err="1" smtClean="0"/>
              <a:t>bioprosthetic</a:t>
            </a:r>
            <a:r>
              <a:rPr lang="en-IN" sz="2000" b="1" dirty="0" smtClean="0"/>
              <a:t> valves</a:t>
            </a:r>
          </a:p>
          <a:p>
            <a:pPr>
              <a:buNone/>
            </a:pPr>
            <a:endParaRPr lang="en-IN" sz="2000" b="1" dirty="0" smtClean="0"/>
          </a:p>
          <a:p>
            <a:pPr>
              <a:buNone/>
            </a:pPr>
            <a:r>
              <a:rPr lang="en-US" sz="2000" b="1" u="sng" dirty="0" smtClean="0"/>
              <a:t>Other mechanisms</a:t>
            </a:r>
            <a:endParaRPr lang="en-IN" sz="2000" b="1" u="sng" dirty="0" smtClean="0"/>
          </a:p>
          <a:p>
            <a:r>
              <a:rPr lang="en-IN" sz="2000" b="1" dirty="0" smtClean="0"/>
              <a:t> </a:t>
            </a:r>
            <a:r>
              <a:rPr lang="en-IN" sz="2000" b="1" dirty="0" smtClean="0">
                <a:solidFill>
                  <a:srgbClr val="FF0000"/>
                </a:solidFill>
              </a:rPr>
              <a:t>carbon dioxide degassing </a:t>
            </a:r>
            <a:r>
              <a:rPr lang="en-IN" sz="2000" b="1" dirty="0" smtClean="0"/>
              <a:t>and  </a:t>
            </a:r>
            <a:r>
              <a:rPr lang="en-IN" sz="2000" b="1" dirty="0" err="1" smtClean="0">
                <a:solidFill>
                  <a:srgbClr val="FF0000"/>
                </a:solidFill>
              </a:rPr>
              <a:t>hypercoagulability</a:t>
            </a:r>
            <a:r>
              <a:rPr lang="en-IN" sz="2000" b="1" dirty="0" smtClean="0">
                <a:solidFill>
                  <a:srgbClr val="FF0000"/>
                </a:solidFill>
              </a:rPr>
              <a:t> of blood near the valve</a:t>
            </a:r>
            <a:endParaRPr lang="en-IN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 descr="C:\Users\User\Desktop\fghfghg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4"/>
            <a:ext cx="7853033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/>
              <a:t>Microbubbles</a:t>
            </a:r>
            <a:endParaRPr lang="en-IN" dirty="0"/>
          </a:p>
        </p:txBody>
      </p:sp>
      <p:pic>
        <p:nvPicPr>
          <p:cNvPr id="4" name="Picture 6" descr="Cov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50000"/>
          <a:stretch>
            <a:fillRect/>
          </a:stretch>
        </p:blipFill>
        <p:spPr bwMode="auto">
          <a:xfrm>
            <a:off x="2123728" y="1772816"/>
            <a:ext cx="4019261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IN" dirty="0" smtClean="0"/>
              <a:t>Strands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N" sz="2400" dirty="0" smtClean="0"/>
              <a:t>Thin</a:t>
            </a:r>
            <a:r>
              <a:rPr lang="en-IN" sz="2400" dirty="0"/>
              <a:t>, mildly </a:t>
            </a:r>
            <a:r>
              <a:rPr lang="en-IN" sz="2400" dirty="0" err="1"/>
              <a:t>echogenic</a:t>
            </a:r>
            <a:r>
              <a:rPr lang="en-IN" sz="2400" dirty="0"/>
              <a:t>, filamentous </a:t>
            </a:r>
            <a:endParaRPr lang="en-IN" sz="2400" dirty="0" smtClean="0"/>
          </a:p>
          <a:p>
            <a:r>
              <a:rPr lang="en-IN" sz="2400" dirty="0" smtClean="0"/>
              <a:t>&lt;</a:t>
            </a:r>
            <a:r>
              <a:rPr lang="en-IN" sz="2400" dirty="0"/>
              <a:t>1 mm thick and &gt;2 mm up to 30 mm </a:t>
            </a:r>
            <a:r>
              <a:rPr lang="en-IN" sz="2400" dirty="0" smtClean="0"/>
              <a:t>length</a:t>
            </a:r>
          </a:p>
          <a:p>
            <a:r>
              <a:rPr lang="en-IN" sz="2400" dirty="0" smtClean="0"/>
              <a:t> move </a:t>
            </a:r>
            <a:r>
              <a:rPr lang="en-IN" sz="2400" dirty="0"/>
              <a:t>independently from the PHV </a:t>
            </a:r>
            <a:endParaRPr lang="en-IN" sz="2400" dirty="0" smtClean="0"/>
          </a:p>
          <a:p>
            <a:r>
              <a:rPr lang="en-IN" sz="2400" dirty="0" smtClean="0"/>
              <a:t>located </a:t>
            </a:r>
            <a:r>
              <a:rPr lang="en-IN" sz="2400" dirty="0"/>
              <a:t>at the LV inflow side of the PHV (i.e. the </a:t>
            </a:r>
            <a:r>
              <a:rPr lang="en-IN" sz="2400" dirty="0" err="1"/>
              <a:t>atrial</a:t>
            </a:r>
            <a:r>
              <a:rPr lang="en-IN" sz="2400" dirty="0"/>
              <a:t> side of a mitral prosthesis or the ventricular side of an aortic prosthesis).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Strands</a:t>
            </a:r>
            <a:endParaRPr lang="en-IN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0000"/>
          <a:stretch>
            <a:fillRect/>
          </a:stretch>
        </p:blipFill>
        <p:spPr bwMode="auto">
          <a:xfrm>
            <a:off x="2051720" y="1556792"/>
            <a:ext cx="4536504" cy="511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IN" sz="3200" dirty="0" smtClean="0"/>
              <a:t/>
            </a:r>
            <a:br>
              <a:rPr lang="en-IN" sz="3200" dirty="0" smtClean="0"/>
            </a:br>
            <a:r>
              <a:rPr lang="en-IN" sz="3200" dirty="0" smtClean="0"/>
              <a:t>PRIMARY GOALS OF DOPPLER INTERROGATION</a:t>
            </a:r>
            <a:br>
              <a:rPr lang="en-IN" sz="3200" dirty="0" smtClean="0"/>
            </a:br>
            <a:endParaRPr lang="en-IN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IN" dirty="0" smtClean="0"/>
              <a:t> Assessment of obstruction of prosthetic valve</a:t>
            </a:r>
          </a:p>
          <a:p>
            <a:r>
              <a:rPr lang="en-IN" dirty="0" smtClean="0"/>
              <a:t>Detection and quantification of prosthetic valve regurgitation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IN" dirty="0" smtClean="0"/>
              <a:t/>
            </a:r>
            <a:br>
              <a:rPr lang="en-IN" dirty="0" smtClean="0"/>
            </a:br>
            <a:r>
              <a:rPr lang="en-IN" dirty="0" err="1" smtClean="0"/>
              <a:t>Haemodynamic</a:t>
            </a:r>
            <a:r>
              <a:rPr lang="en-IN" dirty="0" smtClean="0"/>
              <a:t> characteristics </a:t>
            </a:r>
            <a:br>
              <a:rPr lang="en-IN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base"/>
            <a:r>
              <a:rPr lang="en-IN" sz="2400" dirty="0" smtClean="0"/>
              <a:t>Flow patterns (</a:t>
            </a:r>
            <a:r>
              <a:rPr lang="en-IN" sz="2400" dirty="0" err="1" smtClean="0"/>
              <a:t>anterograde</a:t>
            </a:r>
            <a:r>
              <a:rPr lang="en-IN" sz="2400" dirty="0" smtClean="0"/>
              <a:t> flows) and clicks </a:t>
            </a:r>
          </a:p>
          <a:p>
            <a:pPr fontAlgn="base">
              <a:buNone/>
            </a:pPr>
            <a:r>
              <a:rPr lang="en-US" sz="2400" dirty="0" smtClean="0"/>
              <a:t>  Quantitative parameters</a:t>
            </a:r>
            <a:endParaRPr lang="en-IN" sz="2400" dirty="0" smtClean="0"/>
          </a:p>
          <a:p>
            <a:pPr fontAlgn="base"/>
            <a:r>
              <a:rPr lang="en-IN" sz="2400" dirty="0" smtClean="0"/>
              <a:t>  </a:t>
            </a:r>
            <a:r>
              <a:rPr lang="en-IN" sz="2400" dirty="0" err="1" smtClean="0"/>
              <a:t>Transprosthetic</a:t>
            </a:r>
            <a:r>
              <a:rPr lang="en-IN" sz="2400" dirty="0" smtClean="0"/>
              <a:t> flow velocity and gradients </a:t>
            </a:r>
          </a:p>
          <a:p>
            <a:pPr fontAlgn="base"/>
            <a:r>
              <a:rPr lang="en-IN" sz="2400" dirty="0" smtClean="0"/>
              <a:t>  Effective orifice area </a:t>
            </a:r>
          </a:p>
          <a:p>
            <a:pPr fontAlgn="base"/>
            <a:r>
              <a:rPr lang="en-IN" sz="2400" dirty="0" smtClean="0"/>
              <a:t>  Doppler velocity index </a:t>
            </a:r>
          </a:p>
          <a:p>
            <a:pPr fontAlgn="base">
              <a:buNone/>
            </a:pPr>
            <a:endParaRPr lang="en-IN" sz="2400" dirty="0" smtClean="0"/>
          </a:p>
          <a:p>
            <a:pPr fontAlgn="base"/>
            <a:r>
              <a:rPr lang="en-IN" sz="2400" dirty="0" smtClean="0"/>
              <a:t>Pressure recovery and localized high gradient </a:t>
            </a:r>
          </a:p>
          <a:p>
            <a:pPr fontAlgn="base"/>
            <a:r>
              <a:rPr lang="en-IN" sz="2400" dirty="0" smtClean="0"/>
              <a:t>Physiologic regurgitation (retrograde flows) 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Normal flow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base">
              <a:buNone/>
            </a:pPr>
            <a:r>
              <a:rPr lang="en-IN" sz="2000" dirty="0" smtClean="0"/>
              <a:t>      </a:t>
            </a:r>
            <a:r>
              <a:rPr lang="en-IN" sz="2000" u="sng" dirty="0" smtClean="0"/>
              <a:t> S</a:t>
            </a:r>
            <a:r>
              <a:rPr lang="en-IN" sz="2000" u="sng" dirty="0" smtClean="0"/>
              <a:t>ingle </a:t>
            </a:r>
            <a:r>
              <a:rPr lang="en-IN" sz="2000" u="sng" dirty="0" smtClean="0"/>
              <a:t>disc</a:t>
            </a:r>
            <a:r>
              <a:rPr lang="en-IN" sz="2000" dirty="0" smtClean="0"/>
              <a:t>- </a:t>
            </a:r>
            <a:endParaRPr lang="en-IN" sz="2000" dirty="0" smtClean="0"/>
          </a:p>
          <a:p>
            <a:pPr fontAlgn="base">
              <a:buNone/>
            </a:pPr>
            <a:r>
              <a:rPr lang="en-IN" sz="2000" dirty="0" smtClean="0"/>
              <a:t> </a:t>
            </a:r>
            <a:r>
              <a:rPr lang="en-IN" sz="2000" dirty="0" smtClean="0"/>
              <a:t>      </a:t>
            </a:r>
            <a:r>
              <a:rPr lang="en-IN" sz="2000" dirty="0" smtClean="0"/>
              <a:t> </a:t>
            </a:r>
            <a:r>
              <a:rPr lang="en-IN" sz="2000" dirty="0"/>
              <a:t>large major orifice </a:t>
            </a:r>
            <a:r>
              <a:rPr lang="en-IN" sz="2000" dirty="0" smtClean="0"/>
              <a:t>-</a:t>
            </a:r>
            <a:r>
              <a:rPr lang="en-IN" sz="2000" dirty="0" smtClean="0"/>
              <a:t> </a:t>
            </a:r>
            <a:r>
              <a:rPr lang="en-IN" sz="2000" dirty="0"/>
              <a:t>dense and </a:t>
            </a:r>
            <a:r>
              <a:rPr lang="en-IN" sz="2000" dirty="0" smtClean="0"/>
              <a:t> </a:t>
            </a:r>
            <a:r>
              <a:rPr lang="en-IN" sz="2000" dirty="0"/>
              <a:t>lower velocity jet </a:t>
            </a:r>
            <a:endParaRPr lang="en-IN" sz="2000" dirty="0" smtClean="0"/>
          </a:p>
          <a:p>
            <a:pPr fontAlgn="base">
              <a:buNone/>
            </a:pPr>
            <a:r>
              <a:rPr lang="en-IN" sz="2000" dirty="0" smtClean="0"/>
              <a:t> </a:t>
            </a:r>
            <a:r>
              <a:rPr lang="en-IN" sz="2000" dirty="0" smtClean="0"/>
              <a:t>     </a:t>
            </a:r>
            <a:r>
              <a:rPr lang="en-IN" sz="2000" dirty="0" smtClean="0"/>
              <a:t> </a:t>
            </a:r>
            <a:r>
              <a:rPr lang="en-IN" sz="2000" dirty="0" smtClean="0"/>
              <a:t> </a:t>
            </a:r>
            <a:r>
              <a:rPr lang="en-IN" sz="2000" dirty="0"/>
              <a:t>minor </a:t>
            </a:r>
            <a:r>
              <a:rPr lang="en-IN" sz="2000" dirty="0" smtClean="0"/>
              <a:t>orifice -Higher velocity jet</a:t>
            </a:r>
            <a:endParaRPr lang="en-IN" sz="2000" dirty="0"/>
          </a:p>
          <a:p>
            <a:pPr fontAlgn="base">
              <a:buNone/>
            </a:pPr>
            <a:r>
              <a:rPr lang="en-IN" sz="2000" dirty="0" smtClean="0"/>
              <a:t>       </a:t>
            </a:r>
            <a:r>
              <a:rPr lang="en-IN" sz="2000" u="sng" dirty="0" err="1" smtClean="0"/>
              <a:t>Bileaflet</a:t>
            </a:r>
            <a:r>
              <a:rPr lang="en-IN" sz="2000" dirty="0" smtClean="0"/>
              <a:t> </a:t>
            </a:r>
            <a:endParaRPr lang="en-IN" sz="2000" dirty="0" smtClean="0"/>
          </a:p>
          <a:p>
            <a:pPr fontAlgn="base">
              <a:buNone/>
            </a:pPr>
            <a:r>
              <a:rPr lang="en-IN" sz="2000" dirty="0" smtClean="0"/>
              <a:t>           dense</a:t>
            </a:r>
            <a:r>
              <a:rPr lang="en-IN" sz="2000" dirty="0"/>
              <a:t>, lower velocity jet arising from the two lateral </a:t>
            </a:r>
            <a:r>
              <a:rPr lang="en-IN" sz="2000" dirty="0" smtClean="0"/>
              <a:t>orifices</a:t>
            </a:r>
          </a:p>
          <a:p>
            <a:pPr fontAlgn="base">
              <a:buNone/>
            </a:pPr>
            <a:r>
              <a:rPr lang="en-IN" sz="2000" dirty="0" smtClean="0"/>
              <a:t> </a:t>
            </a:r>
            <a:r>
              <a:rPr lang="en-IN" sz="2000" dirty="0" smtClean="0"/>
              <a:t>         </a:t>
            </a:r>
            <a:r>
              <a:rPr lang="en-IN" sz="2000" dirty="0" smtClean="0"/>
              <a:t> </a:t>
            </a:r>
            <a:r>
              <a:rPr lang="en-IN" sz="2000" dirty="0"/>
              <a:t>higher velocity jet arising from the central </a:t>
            </a:r>
            <a:r>
              <a:rPr lang="en-IN" sz="2000" dirty="0" smtClean="0"/>
              <a:t>orifice </a:t>
            </a:r>
          </a:p>
          <a:p>
            <a:pPr fontAlgn="base">
              <a:buNone/>
            </a:pPr>
            <a:r>
              <a:rPr lang="en-IN" sz="2000" dirty="0" smtClean="0"/>
              <a:t>      </a:t>
            </a:r>
            <a:r>
              <a:rPr lang="en-IN" sz="2000" u="sng" dirty="0" smtClean="0"/>
              <a:t>Ball </a:t>
            </a:r>
            <a:r>
              <a:rPr lang="en-IN" sz="2000" u="sng" dirty="0" smtClean="0"/>
              <a:t>and cage </a:t>
            </a:r>
            <a:r>
              <a:rPr lang="en-IN" sz="2000" dirty="0" smtClean="0"/>
              <a:t>- </a:t>
            </a:r>
            <a:r>
              <a:rPr lang="en-IN" sz="2000" dirty="0"/>
              <a:t>blood flows goes around the entire circumference of the ball and gives two curved side jets and a large </a:t>
            </a:r>
            <a:r>
              <a:rPr lang="en-IN" sz="2000" dirty="0" smtClean="0"/>
              <a:t>jet</a:t>
            </a:r>
            <a:r>
              <a:rPr lang="en-IN" sz="2000" dirty="0" smtClean="0"/>
              <a:t> </a:t>
            </a:r>
            <a:r>
              <a:rPr lang="en-IN" sz="2000" dirty="0"/>
              <a:t>in the central </a:t>
            </a:r>
            <a:r>
              <a:rPr lang="en-IN" sz="2000" dirty="0" smtClean="0"/>
              <a:t>part</a:t>
            </a:r>
          </a:p>
          <a:p>
            <a:pPr fontAlgn="base">
              <a:buNone/>
            </a:pPr>
            <a:endParaRPr lang="en-IN" sz="2000" dirty="0"/>
          </a:p>
          <a:p>
            <a:pPr fontAlgn="base">
              <a:buNone/>
            </a:pPr>
            <a:r>
              <a:rPr lang="en-IN" sz="2000" dirty="0" smtClean="0"/>
              <a:t>       </a:t>
            </a:r>
            <a:r>
              <a:rPr lang="en-IN" sz="2000" u="sng" dirty="0" err="1" smtClean="0"/>
              <a:t>Bioprosthesis</a:t>
            </a:r>
            <a:r>
              <a:rPr lang="en-IN" sz="2000" dirty="0" smtClean="0"/>
              <a:t> </a:t>
            </a:r>
            <a:r>
              <a:rPr lang="en-IN" sz="2000" dirty="0"/>
              <a:t>-</a:t>
            </a:r>
            <a:r>
              <a:rPr lang="en-IN" sz="2000" dirty="0" smtClean="0"/>
              <a:t> </a:t>
            </a:r>
            <a:r>
              <a:rPr lang="en-IN" sz="2000" dirty="0"/>
              <a:t>single central </a:t>
            </a:r>
            <a:r>
              <a:rPr lang="en-IN" sz="2000" dirty="0" err="1"/>
              <a:t>anterograde</a:t>
            </a:r>
            <a:r>
              <a:rPr lang="en-IN" sz="2000" dirty="0"/>
              <a:t> flow </a:t>
            </a:r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8261383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Flow characteristics</a:t>
            </a:r>
            <a:endParaRPr lang="en-IN" dirty="0" smtClean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323528" y="1772816"/>
          <a:ext cx="8640960" cy="439248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20480"/>
                <a:gridCol w="4320480"/>
              </a:tblGrid>
              <a:tr h="46521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Valve type</a:t>
                      </a:r>
                      <a:endParaRPr lang="en-IN" sz="2000" dirty="0">
                        <a:latin typeface="Perpet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Flow Characteristics</a:t>
                      </a:r>
                      <a:endParaRPr lang="en-IN" sz="2000" dirty="0">
                        <a:latin typeface="Perpetua" pitchFamily="18" charset="0"/>
                      </a:endParaRPr>
                    </a:p>
                  </a:txBody>
                  <a:tcPr/>
                </a:tc>
              </a:tr>
              <a:tr h="695365"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Ball</a:t>
                      </a:r>
                      <a:r>
                        <a:rPr lang="en-IN" sz="2000" baseline="0" dirty="0" smtClean="0"/>
                        <a:t> and </a:t>
                      </a:r>
                      <a:r>
                        <a:rPr lang="en-IN" sz="2000" dirty="0" smtClean="0"/>
                        <a:t>cage prosthetic valve </a:t>
                      </a:r>
                      <a:endParaRPr lang="en-IN" sz="2000" dirty="0">
                        <a:latin typeface="Perpet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Much obstruction and little leakage</a:t>
                      </a:r>
                      <a:endParaRPr lang="en-IN" sz="2000" dirty="0">
                        <a:latin typeface="Perpetua" pitchFamily="18" charset="0"/>
                      </a:endParaRPr>
                    </a:p>
                  </a:txBody>
                  <a:tcPr/>
                </a:tc>
              </a:tr>
              <a:tr h="585671"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Tilting disc prosthetic valve</a:t>
                      </a:r>
                      <a:endParaRPr lang="en-IN" sz="2000" dirty="0">
                        <a:latin typeface="Perpet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Less  obstruction and More leakage</a:t>
                      </a:r>
                      <a:endParaRPr lang="en-IN" sz="2000" dirty="0">
                        <a:latin typeface="Perpetua" pitchFamily="18" charset="0"/>
                      </a:endParaRPr>
                    </a:p>
                  </a:txBody>
                  <a:tcPr/>
                </a:tc>
              </a:tr>
              <a:tr h="720033"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Bi leaflet prosthetic valves</a:t>
                      </a:r>
                      <a:endParaRPr lang="en-IN" sz="2000" dirty="0">
                        <a:latin typeface="Perpet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Less</a:t>
                      </a:r>
                      <a:r>
                        <a:rPr lang="en-IN" sz="2000" baseline="0" dirty="0" smtClean="0"/>
                        <a:t>  </a:t>
                      </a:r>
                      <a:r>
                        <a:rPr lang="en-IN" sz="2000" dirty="0" smtClean="0"/>
                        <a:t>obstruction and More leakage</a:t>
                      </a:r>
                    </a:p>
                    <a:p>
                      <a:endParaRPr lang="en-IN" sz="2000" dirty="0">
                        <a:latin typeface="Perpetua" pitchFamily="18" charset="0"/>
                      </a:endParaRPr>
                    </a:p>
                  </a:txBody>
                  <a:tcPr/>
                </a:tc>
              </a:tr>
              <a:tr h="406975">
                <a:tc>
                  <a:txBody>
                    <a:bodyPr/>
                    <a:lstStyle/>
                    <a:p>
                      <a:r>
                        <a:rPr lang="en-IN" sz="2000" dirty="0" err="1" smtClean="0"/>
                        <a:t>Bioprostheses</a:t>
                      </a:r>
                      <a:endParaRPr lang="en-IN" sz="2000" dirty="0">
                        <a:latin typeface="Perpet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Little or no leakage</a:t>
                      </a:r>
                      <a:endParaRPr lang="en-IN" sz="2000" dirty="0">
                        <a:latin typeface="Perpetua" pitchFamily="18" charset="0"/>
                      </a:endParaRPr>
                    </a:p>
                  </a:txBody>
                  <a:tcPr/>
                </a:tc>
              </a:tr>
              <a:tr h="823868">
                <a:tc>
                  <a:txBody>
                    <a:bodyPr/>
                    <a:lstStyle/>
                    <a:p>
                      <a:r>
                        <a:rPr lang="en-IN" sz="2000" dirty="0" err="1" smtClean="0"/>
                        <a:t>Homografts</a:t>
                      </a:r>
                      <a:r>
                        <a:rPr lang="en-IN" sz="2000" dirty="0" smtClean="0"/>
                        <a:t>, pulmonary </a:t>
                      </a:r>
                      <a:r>
                        <a:rPr lang="en-IN" sz="2000" dirty="0" err="1" smtClean="0"/>
                        <a:t>autografts</a:t>
                      </a:r>
                      <a:r>
                        <a:rPr lang="en-IN" sz="2000" dirty="0" smtClean="0"/>
                        <a:t>, and </a:t>
                      </a:r>
                      <a:r>
                        <a:rPr lang="en-IN" sz="2000" dirty="0" err="1" smtClean="0"/>
                        <a:t>unstented</a:t>
                      </a:r>
                      <a:r>
                        <a:rPr lang="en-IN" sz="2000" dirty="0" smtClean="0"/>
                        <a:t> </a:t>
                      </a:r>
                      <a:r>
                        <a:rPr lang="en-IN" sz="2000" dirty="0" err="1" smtClean="0"/>
                        <a:t>bioprosthetic</a:t>
                      </a:r>
                      <a:r>
                        <a:rPr lang="en-IN" sz="2000" dirty="0" smtClean="0"/>
                        <a:t> valves</a:t>
                      </a:r>
                      <a:endParaRPr lang="en-IN" sz="2000" dirty="0">
                        <a:latin typeface="Perpet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No</a:t>
                      </a:r>
                      <a:r>
                        <a:rPr lang="en-IN" sz="2000" baseline="0" dirty="0" smtClean="0"/>
                        <a:t> obstruction to flow</a:t>
                      </a:r>
                      <a:endParaRPr lang="en-IN" sz="2000" dirty="0">
                        <a:latin typeface="Perpetua" pitchFamily="18" charset="0"/>
                      </a:endParaRPr>
                    </a:p>
                  </a:txBody>
                  <a:tcPr/>
                </a:tc>
              </a:tr>
              <a:tr h="695365">
                <a:tc>
                  <a:txBody>
                    <a:bodyPr/>
                    <a:lstStyle/>
                    <a:p>
                      <a:r>
                        <a:rPr lang="en-IN" sz="2000" dirty="0" err="1" smtClean="0"/>
                        <a:t>Stented</a:t>
                      </a:r>
                      <a:r>
                        <a:rPr lang="en-IN" sz="2000" dirty="0" smtClean="0"/>
                        <a:t>  </a:t>
                      </a:r>
                      <a:r>
                        <a:rPr lang="en-IN" sz="2000" dirty="0" err="1" smtClean="0"/>
                        <a:t>bioprostheses</a:t>
                      </a:r>
                      <a:endParaRPr lang="en-IN" sz="2000" dirty="0">
                        <a:latin typeface="Perpet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Obstructive to flow</a:t>
                      </a:r>
                      <a:endParaRPr lang="en-IN" sz="2000" dirty="0">
                        <a:latin typeface="Perpetu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Flow velocity and pressure gradients</a:t>
            </a:r>
            <a:endParaRPr lang="en-IN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base"/>
            <a:r>
              <a:rPr lang="en-IN" sz="2000" dirty="0" smtClean="0"/>
              <a:t> </a:t>
            </a:r>
            <a:r>
              <a:rPr lang="en-IN" sz="2000" b="1" dirty="0"/>
              <a:t>Bernoulli equation</a:t>
            </a:r>
            <a:r>
              <a:rPr lang="en-IN" sz="2000" dirty="0"/>
              <a:t>, the difference in pressure across a restrictive orifice is defined as: </a:t>
            </a:r>
            <a:r>
              <a:rPr lang="en-IN" sz="2000" dirty="0" smtClean="0"/>
              <a:t>ΔP=P1−P2=4(V22−V12)</a:t>
            </a:r>
            <a:endParaRPr lang="en-IN" sz="2000" dirty="0"/>
          </a:p>
          <a:p>
            <a:pPr fontAlgn="base"/>
            <a:r>
              <a:rPr lang="en-IN" sz="2000" dirty="0" smtClean="0"/>
              <a:t>P1 and V1 are the pressure and velocity, respectively, proximal to the restrictive orifice</a:t>
            </a:r>
          </a:p>
          <a:p>
            <a:pPr fontAlgn="base"/>
            <a:r>
              <a:rPr lang="en-IN" sz="2000" dirty="0" smtClean="0"/>
              <a:t> P2 and V2 are the pressure and velocity, respectively, distal to the orifice</a:t>
            </a:r>
          </a:p>
          <a:p>
            <a:pPr fontAlgn="base"/>
            <a:endParaRPr lang="en-IN" sz="2000" dirty="0" smtClean="0"/>
          </a:p>
          <a:p>
            <a:pPr fontAlgn="base"/>
            <a:r>
              <a:rPr lang="en-IN" sz="2000" dirty="0" smtClean="0"/>
              <a:t> Peak instantaneous gradient = Peak </a:t>
            </a:r>
            <a:r>
              <a:rPr lang="en-IN" sz="2000" dirty="0"/>
              <a:t>difference between pressures </a:t>
            </a:r>
            <a:endParaRPr lang="en-IN" sz="2000" dirty="0" smtClean="0"/>
          </a:p>
          <a:p>
            <a:pPr fontAlgn="base"/>
            <a:r>
              <a:rPr lang="en-IN" sz="2000" dirty="0" smtClean="0"/>
              <a:t>Mean gradient = the average difference.</a:t>
            </a:r>
          </a:p>
          <a:p>
            <a:pPr fontAlgn="base"/>
            <a:r>
              <a:rPr lang="en-IN" sz="2000" dirty="0" smtClean="0"/>
              <a:t>Since</a:t>
            </a:r>
            <a:r>
              <a:rPr lang="en-IN" sz="2000" dirty="0"/>
              <a:t> </a:t>
            </a:r>
            <a:r>
              <a:rPr lang="en-IN" sz="2000" i="1" dirty="0"/>
              <a:t>V</a:t>
            </a:r>
            <a:r>
              <a:rPr lang="en-IN" sz="2000" baseline="-25000" dirty="0"/>
              <a:t>2</a:t>
            </a:r>
            <a:r>
              <a:rPr lang="en-IN" sz="2000" dirty="0"/>
              <a:t> &gt;&gt; </a:t>
            </a:r>
            <a:r>
              <a:rPr lang="en-IN" sz="2000" i="1" dirty="0"/>
              <a:t>V</a:t>
            </a:r>
            <a:r>
              <a:rPr lang="en-IN" sz="2000" baseline="-25000" dirty="0"/>
              <a:t>1</a:t>
            </a:r>
            <a:r>
              <a:rPr lang="en-IN" sz="2000" dirty="0"/>
              <a:t> </a:t>
            </a:r>
            <a:r>
              <a:rPr lang="en-IN" sz="2000" dirty="0" smtClean="0"/>
              <a:t>,the </a:t>
            </a:r>
            <a:r>
              <a:rPr lang="en-IN" sz="2000" dirty="0"/>
              <a:t>energy balance through the orifice simplifies to: ΔP=4(V22)</a:t>
            </a:r>
          </a:p>
          <a:p>
            <a:pPr>
              <a:buNone/>
            </a:pPr>
            <a:r>
              <a:rPr lang="en-IN" dirty="0" smtClean="0"/>
              <a:t/>
            </a:r>
            <a:br>
              <a:rPr lang="en-IN" dirty="0" smtClean="0"/>
            </a:b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Pitfalls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fontAlgn="base"/>
            <a:r>
              <a:rPr lang="en-IN" sz="2000" dirty="0" smtClean="0"/>
              <a:t>In  </a:t>
            </a:r>
            <a:r>
              <a:rPr lang="en-IN" sz="2000" dirty="0" err="1"/>
              <a:t>bioprostheses</a:t>
            </a:r>
            <a:r>
              <a:rPr lang="en-IN" sz="2000" dirty="0"/>
              <a:t>, </a:t>
            </a:r>
            <a:r>
              <a:rPr lang="en-IN" sz="2000" i="1" dirty="0"/>
              <a:t>V</a:t>
            </a:r>
            <a:r>
              <a:rPr lang="en-IN" sz="2000" baseline="-25000" dirty="0"/>
              <a:t>2</a:t>
            </a:r>
            <a:r>
              <a:rPr lang="en-IN" sz="2000" dirty="0"/>
              <a:t> values may be low (often &lt;2 m/s), so the use of the simplified Bernoulli equation </a:t>
            </a:r>
            <a:r>
              <a:rPr lang="en-IN" sz="2000" dirty="0" smtClean="0"/>
              <a:t>can </a:t>
            </a:r>
            <a:r>
              <a:rPr lang="en-IN" sz="2000" dirty="0"/>
              <a:t>cause significant overestimation of pressure </a:t>
            </a:r>
            <a:r>
              <a:rPr lang="en-IN" sz="2000" dirty="0" smtClean="0"/>
              <a:t>gradients</a:t>
            </a:r>
            <a:endParaRPr lang="en-IN" sz="2000" baseline="30000" dirty="0" smtClean="0"/>
          </a:p>
          <a:p>
            <a:pPr fontAlgn="base"/>
            <a:r>
              <a:rPr lang="en-IN" sz="2000" dirty="0"/>
              <a:t> </a:t>
            </a:r>
            <a:endParaRPr lang="en-IN" sz="2000" dirty="0" smtClean="0"/>
          </a:p>
          <a:p>
            <a:pPr fontAlgn="base"/>
            <a:r>
              <a:rPr lang="en-IN" sz="2000" dirty="0"/>
              <a:t> In these situations, estimation of the pressure gradient is more accurately determined by integrating the velocity proximal to the prosthesis into the Bernoulli equation </a:t>
            </a:r>
          </a:p>
          <a:p>
            <a:r>
              <a:rPr lang="en-IN" sz="2000" dirty="0" smtClean="0"/>
              <a:t>V</a:t>
            </a:r>
            <a:r>
              <a:rPr lang="en-IN" sz="2000" dirty="0" smtClean="0"/>
              <a:t>alve </a:t>
            </a:r>
            <a:r>
              <a:rPr lang="en-IN" sz="2000" dirty="0" smtClean="0"/>
              <a:t>size with the small prostheses have higher velocities</a:t>
            </a:r>
          </a:p>
          <a:p>
            <a:r>
              <a:rPr lang="en-IN" sz="2000" dirty="0" smtClean="0"/>
              <a:t> In patients with aortic prostheses and high cardiac output or narrow LV outflow tract (LVOT), the velocity proximal to the prosthesis may be elevated.</a:t>
            </a:r>
            <a:endParaRPr lang="en-IN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4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High gradient across the Prosthetic heart valve</a:t>
            </a:r>
            <a:endParaRPr lang="en-IN" dirty="0" smtClean="0"/>
          </a:p>
        </p:txBody>
      </p:sp>
      <p:sp>
        <p:nvSpPr>
          <p:cNvPr id="76803" name="Content Placeholder 3"/>
          <p:cNvSpPr>
            <a:spLocks noGrp="1"/>
          </p:cNvSpPr>
          <p:nvPr>
            <p:ph idx="1"/>
          </p:nvPr>
        </p:nvSpPr>
        <p:spPr>
          <a:xfrm>
            <a:off x="228600" y="1772816"/>
            <a:ext cx="8591872" cy="468052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endParaRPr lang="en-IN" sz="2400" b="1" u="sng" dirty="0" smtClean="0">
              <a:solidFill>
                <a:srgbClr val="00B050"/>
              </a:solidFill>
            </a:endParaRPr>
          </a:p>
          <a:p>
            <a:r>
              <a:rPr lang="en-US" sz="2400" b="1" dirty="0" smtClean="0"/>
              <a:t>    </a:t>
            </a:r>
            <a:r>
              <a:rPr lang="en-US" sz="2400" dirty="0" smtClean="0"/>
              <a:t>Prosthetic valve </a:t>
            </a:r>
            <a:r>
              <a:rPr lang="en-US" sz="2400" dirty="0" err="1" smtClean="0"/>
              <a:t>stenosis</a:t>
            </a:r>
            <a:r>
              <a:rPr lang="en-US" sz="2400" dirty="0" smtClean="0"/>
              <a:t> or obstruction</a:t>
            </a:r>
            <a:endParaRPr lang="en-IN" sz="2400" dirty="0" smtClean="0"/>
          </a:p>
          <a:p>
            <a:r>
              <a:rPr lang="en-IN" sz="2400" dirty="0" smtClean="0"/>
              <a:t>    Patient  prosthesis  mismatch (PPM)</a:t>
            </a:r>
          </a:p>
          <a:p>
            <a:r>
              <a:rPr lang="en-IN" sz="2400" dirty="0" smtClean="0"/>
              <a:t>    High flow  conditions</a:t>
            </a:r>
          </a:p>
          <a:p>
            <a:r>
              <a:rPr lang="en-IN" sz="2400" dirty="0" smtClean="0"/>
              <a:t>    Prosthetic valve regurgitation</a:t>
            </a:r>
          </a:p>
          <a:p>
            <a:r>
              <a:rPr lang="en-IN" sz="2400" dirty="0" smtClean="0"/>
              <a:t>    Localised high central jet velocity in </a:t>
            </a:r>
            <a:r>
              <a:rPr lang="en-IN" sz="2400" dirty="0" err="1" smtClean="0"/>
              <a:t>bileaflet</a:t>
            </a:r>
            <a:r>
              <a:rPr lang="en-IN" sz="2400" dirty="0" smtClean="0"/>
              <a:t>   valves</a:t>
            </a:r>
          </a:p>
          <a:p>
            <a:r>
              <a:rPr lang="en-US" sz="2400" dirty="0" smtClean="0"/>
              <a:t>    Increased heart rate</a:t>
            </a:r>
            <a:endParaRPr lang="en-IN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467544" y="1196752"/>
            <a:ext cx="4040188" cy="762099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IN" dirty="0" smtClean="0"/>
              <a:t>Underestimation of  gradients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fontAlgn="base">
              <a:buNone/>
            </a:pPr>
            <a:r>
              <a:rPr lang="en-IN" dirty="0" smtClean="0"/>
              <a:t>1. F</a:t>
            </a:r>
            <a:r>
              <a:rPr lang="en-IN" sz="2400" dirty="0" smtClean="0"/>
              <a:t>ailure </a:t>
            </a:r>
            <a:r>
              <a:rPr lang="en-IN" sz="2400" dirty="0"/>
              <a:t>to align the Doppler beam parallel with the highest velocity jet </a:t>
            </a:r>
            <a:endParaRPr lang="en-IN" sz="2400" dirty="0" smtClean="0"/>
          </a:p>
          <a:p>
            <a:pPr fontAlgn="base">
              <a:buNone/>
            </a:pPr>
            <a:endParaRPr lang="en-IN" dirty="0" smtClean="0"/>
          </a:p>
          <a:p>
            <a:pPr fontAlgn="base">
              <a:buNone/>
            </a:pPr>
            <a:r>
              <a:rPr lang="en-IN" dirty="0" smtClean="0"/>
              <a:t>2.</a:t>
            </a:r>
            <a:r>
              <a:rPr lang="en-IN" sz="2400" dirty="0" smtClean="0"/>
              <a:t> </a:t>
            </a:r>
            <a:r>
              <a:rPr lang="en-IN" dirty="0" smtClean="0"/>
              <a:t>L</a:t>
            </a:r>
            <a:r>
              <a:rPr lang="en-IN" sz="2400" dirty="0" smtClean="0"/>
              <a:t>ow </a:t>
            </a:r>
            <a:r>
              <a:rPr lang="en-IN" sz="2400" dirty="0"/>
              <a:t>flow </a:t>
            </a:r>
            <a:r>
              <a:rPr lang="en-IN" sz="2400" dirty="0" smtClean="0"/>
              <a:t>states </a:t>
            </a:r>
          </a:p>
          <a:p>
            <a:pPr fontAlgn="base">
              <a:buNone/>
            </a:pPr>
            <a:r>
              <a:rPr lang="en-IN" dirty="0" smtClean="0"/>
              <a:t>3.  E</a:t>
            </a:r>
            <a:r>
              <a:rPr lang="en-IN" sz="2400" dirty="0" smtClean="0"/>
              <a:t>levated </a:t>
            </a:r>
            <a:r>
              <a:rPr lang="en-IN" sz="2400" dirty="0"/>
              <a:t>systemic </a:t>
            </a:r>
            <a:r>
              <a:rPr lang="en-IN" sz="2400" dirty="0" smtClean="0"/>
              <a:t>blood pressure</a:t>
            </a:r>
            <a:endParaRPr lang="en-IN" sz="24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>
          <a:xfrm>
            <a:off x="4644008" y="1196752"/>
            <a:ext cx="4041775" cy="762099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IN" dirty="0" smtClean="0"/>
              <a:t>Overestimation of  gradients </a:t>
            </a:r>
            <a:endParaRPr lang="en-IN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en-IN" dirty="0" smtClean="0"/>
              <a:t>1.  </a:t>
            </a:r>
            <a:r>
              <a:rPr lang="en-IN" dirty="0" smtClean="0">
                <a:solidFill>
                  <a:srgbClr val="FF0000"/>
                </a:solidFill>
              </a:rPr>
              <a:t>Mistaking MR</a:t>
            </a:r>
            <a:r>
              <a:rPr lang="en-IN" dirty="0" smtClean="0"/>
              <a:t> flow signal for </a:t>
            </a:r>
            <a:r>
              <a:rPr lang="en-IN" dirty="0" err="1" smtClean="0">
                <a:solidFill>
                  <a:srgbClr val="FF0000"/>
                </a:solidFill>
              </a:rPr>
              <a:t>transaortic</a:t>
            </a:r>
            <a:r>
              <a:rPr lang="en-IN" dirty="0" smtClean="0"/>
              <a:t> flow signal (MR starts earlier and lasts longer than aortic flow)</a:t>
            </a:r>
          </a:p>
          <a:p>
            <a:pPr>
              <a:buNone/>
            </a:pPr>
            <a:r>
              <a:rPr lang="en-US" dirty="0" smtClean="0"/>
              <a:t>2.</a:t>
            </a:r>
            <a:r>
              <a:rPr lang="en-IN" dirty="0" smtClean="0"/>
              <a:t>   High flow states</a:t>
            </a:r>
          </a:p>
          <a:p>
            <a:pPr>
              <a:buNone/>
            </a:pPr>
            <a:r>
              <a:rPr lang="en-US" dirty="0" smtClean="0"/>
              <a:t>3.   Pressure recovery</a:t>
            </a:r>
          </a:p>
          <a:p>
            <a:pPr>
              <a:buNone/>
            </a:pPr>
            <a:r>
              <a:rPr lang="en-US" dirty="0" smtClean="0"/>
              <a:t>4.    </a:t>
            </a:r>
            <a:r>
              <a:rPr lang="en-US" dirty="0" err="1" smtClean="0"/>
              <a:t>Localised</a:t>
            </a:r>
            <a:r>
              <a:rPr lang="en-US" dirty="0" smtClean="0"/>
              <a:t> high gradient in central jet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err="1" smtClean="0"/>
              <a:t>Localised</a:t>
            </a:r>
            <a:r>
              <a:rPr lang="en-US" sz="3200" dirty="0" smtClean="0"/>
              <a:t> high gradient in central jet(bi leaflet valve)</a:t>
            </a:r>
            <a:endParaRPr lang="en-IN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72816"/>
            <a:ext cx="8748464" cy="489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IN" sz="3200" dirty="0" smtClean="0">
                <a:solidFill>
                  <a:schemeClr val="bg1"/>
                </a:solidFill>
              </a:rPr>
              <a:t>TIMING OF ECHO CARDIOGRAPHIC FOLLOW-UP</a:t>
            </a:r>
            <a:endParaRPr lang="en-IN" sz="3200" dirty="0">
              <a:solidFill>
                <a:schemeClr val="bg1"/>
              </a:solidFill>
            </a:endParaRP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539552" y="1628800"/>
            <a:ext cx="8280920" cy="5029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IN" sz="2400" dirty="0" smtClean="0"/>
              <a:t>Baseline postoperative  TTE  study  should be performed </a:t>
            </a:r>
            <a:r>
              <a:rPr lang="en-IN" sz="2400" dirty="0" smtClean="0">
                <a:solidFill>
                  <a:schemeClr val="tx1"/>
                </a:solidFill>
              </a:rPr>
              <a:t>3-12weeks</a:t>
            </a:r>
            <a:r>
              <a:rPr lang="en-IN" sz="2400" dirty="0" smtClean="0"/>
              <a:t> after surgery, when the 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IN" sz="2000" dirty="0" smtClean="0"/>
              <a:t>    Chest wound has healed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IN" sz="2000" dirty="0" smtClean="0"/>
              <a:t>    Ventricular function has </a:t>
            </a:r>
            <a:r>
              <a:rPr lang="en-IN" sz="2000" dirty="0" smtClean="0"/>
              <a:t>improved</a:t>
            </a:r>
            <a:endParaRPr lang="en-IN" sz="2000" dirty="0" smtClean="0"/>
          </a:p>
          <a:p>
            <a:pPr>
              <a:lnSpc>
                <a:spcPct val="150000"/>
              </a:lnSpc>
            </a:pPr>
            <a:r>
              <a:rPr lang="en-IN" sz="2400" dirty="0" err="1" smtClean="0">
                <a:solidFill>
                  <a:schemeClr val="tx1"/>
                </a:solidFill>
              </a:rPr>
              <a:t>Bioprosthetic</a:t>
            </a:r>
            <a:r>
              <a:rPr lang="en-IN" sz="2400" dirty="0" smtClean="0">
                <a:solidFill>
                  <a:schemeClr val="tx1"/>
                </a:solidFill>
              </a:rPr>
              <a:t> valves     Annual echocardiography </a:t>
            </a:r>
            <a:r>
              <a:rPr lang="en-IN" sz="2400" dirty="0" smtClean="0">
                <a:solidFill>
                  <a:schemeClr val="tx1"/>
                </a:solidFill>
              </a:rPr>
              <a:t> </a:t>
            </a:r>
            <a:r>
              <a:rPr lang="en-IN" sz="2400" dirty="0" smtClean="0">
                <a:solidFill>
                  <a:schemeClr val="tx1"/>
                </a:solidFill>
              </a:rPr>
              <a:t>after the first  10 years</a:t>
            </a:r>
            <a:r>
              <a:rPr lang="en-IN" sz="2400" dirty="0" smtClean="0">
                <a:solidFill>
                  <a:schemeClr val="tx1"/>
                </a:solidFill>
              </a:rPr>
              <a:t>.</a:t>
            </a:r>
            <a:endParaRPr lang="en-IN" sz="24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IN" sz="2400" dirty="0" smtClean="0">
                <a:solidFill>
                  <a:schemeClr val="tx1"/>
                </a:solidFill>
              </a:rPr>
              <a:t>Mechanical valves  routine </a:t>
            </a:r>
            <a:r>
              <a:rPr lang="en-IN" sz="2400" dirty="0" smtClean="0"/>
              <a:t>annual echocardiography is not  indicated  in the  absence  of  a change in clinical </a:t>
            </a:r>
            <a:r>
              <a:rPr lang="en-IN" sz="2400" dirty="0" smtClean="0"/>
              <a:t>status</a:t>
            </a:r>
            <a:endParaRPr lang="en-IN" sz="2400" dirty="0" smtClean="0"/>
          </a:p>
          <a:p>
            <a:pPr>
              <a:buFont typeface="Wingdings" pitchFamily="2" charset="2"/>
              <a:buChar char="ü"/>
            </a:pPr>
            <a:endParaRPr lang="en-IN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 descr="C:\Users\User\Desktop\pressure-recovery-in-aortic-stenosis-animatio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32656"/>
            <a:ext cx="7704856" cy="623636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012160" y="5013176"/>
            <a:ext cx="2448272" cy="216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/>
              <a:t>Preesure</a:t>
            </a:r>
            <a:r>
              <a:rPr lang="en-US" dirty="0" smtClean="0"/>
              <a:t> recovery</a:t>
            </a:r>
            <a:endParaRPr lang="en-IN" dirty="0"/>
          </a:p>
        </p:txBody>
      </p:sp>
      <p:pic>
        <p:nvPicPr>
          <p:cNvPr id="6146" name="Picture 2" descr="C:\Users\User\Desktop\hfhgf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484784"/>
            <a:ext cx="5780653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Pressure recovery phenomenon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IN" sz="2800" dirty="0" smtClean="0"/>
              <a:t>The Aortic Pressure measured by </a:t>
            </a:r>
            <a:r>
              <a:rPr lang="en-IN" sz="2800" dirty="0" err="1" smtClean="0"/>
              <a:t>cath</a:t>
            </a:r>
            <a:r>
              <a:rPr lang="en-IN" sz="2800" dirty="0" smtClean="0"/>
              <a:t> </a:t>
            </a:r>
            <a:r>
              <a:rPr lang="en-IN" sz="2800" b="1" dirty="0" smtClean="0">
                <a:solidFill>
                  <a:srgbClr val="FF0000"/>
                </a:solidFill>
              </a:rPr>
              <a:t>Distal</a:t>
            </a:r>
            <a:r>
              <a:rPr lang="en-IN" sz="2800" dirty="0" smtClean="0"/>
              <a:t> to the orifice Is higher than at the orifice </a:t>
            </a:r>
            <a:endParaRPr lang="en-IN" sz="2800" dirty="0" smtClean="0"/>
          </a:p>
          <a:p>
            <a:endParaRPr lang="en-IN" sz="2800" dirty="0" smtClean="0"/>
          </a:p>
          <a:p>
            <a:r>
              <a:rPr lang="en-IN" sz="2800" dirty="0" smtClean="0"/>
              <a:t>Therefore </a:t>
            </a:r>
            <a:r>
              <a:rPr lang="en-IN" sz="2800" dirty="0" smtClean="0"/>
              <a:t>The </a:t>
            </a:r>
            <a:r>
              <a:rPr lang="en-IN" sz="2800" dirty="0" err="1" smtClean="0"/>
              <a:t>AoV</a:t>
            </a:r>
            <a:r>
              <a:rPr lang="en-IN" sz="2800" dirty="0" smtClean="0"/>
              <a:t> gradient measured by </a:t>
            </a:r>
            <a:r>
              <a:rPr lang="en-IN" sz="2800" dirty="0" err="1" smtClean="0"/>
              <a:t>cath</a:t>
            </a:r>
            <a:r>
              <a:rPr lang="en-IN" sz="2800" dirty="0" smtClean="0"/>
              <a:t> is LOWER then the </a:t>
            </a:r>
            <a:r>
              <a:rPr lang="en-IN" sz="2800" dirty="0" err="1" smtClean="0"/>
              <a:t>the</a:t>
            </a:r>
            <a:r>
              <a:rPr lang="en-IN" sz="2800" dirty="0" smtClean="0"/>
              <a:t> gradient measured by </a:t>
            </a:r>
            <a:r>
              <a:rPr lang="en-IN" sz="2800" dirty="0" smtClean="0"/>
              <a:t>Doppler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Orifice areas</a:t>
            </a:r>
            <a:endParaRPr lang="en-IN" dirty="0"/>
          </a:p>
        </p:txBody>
      </p:sp>
      <p:pic>
        <p:nvPicPr>
          <p:cNvPr id="4" name="Content Placeholder 3" descr="~AUT000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67" t="3560" r="2500" b="3432"/>
          <a:stretch>
            <a:fillRect/>
          </a:stretch>
        </p:blipFill>
        <p:spPr bwMode="auto">
          <a:xfrm>
            <a:off x="467544" y="1556792"/>
            <a:ext cx="8280920" cy="511256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IN" b="1" dirty="0" smtClean="0"/>
              <a:t/>
            </a:r>
            <a:br>
              <a:rPr lang="en-IN" b="1" dirty="0" smtClean="0"/>
            </a:br>
            <a:r>
              <a:rPr lang="en-IN" dirty="0" smtClean="0"/>
              <a:t>Effective orifice area (EOA)</a:t>
            </a:r>
            <a:br>
              <a:rPr lang="en-IN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base"/>
            <a:r>
              <a:rPr lang="en-IN" sz="2400" dirty="0" smtClean="0"/>
              <a:t>EOA not equal to </a:t>
            </a:r>
            <a:r>
              <a:rPr lang="en-IN" sz="2400" dirty="0" err="1" smtClean="0"/>
              <a:t>Geo.OA</a:t>
            </a:r>
            <a:endParaRPr lang="en-IN" sz="2400" dirty="0" smtClean="0"/>
          </a:p>
          <a:p>
            <a:pPr fontAlgn="base"/>
            <a:r>
              <a:rPr lang="en-US" sz="2400" dirty="0" smtClean="0"/>
              <a:t>EOA = Functional area</a:t>
            </a:r>
          </a:p>
          <a:p>
            <a:pPr fontAlgn="base"/>
            <a:r>
              <a:rPr lang="en-IN" sz="2400" dirty="0" err="1" smtClean="0"/>
              <a:t>Transvalvular</a:t>
            </a:r>
            <a:r>
              <a:rPr lang="en-IN" sz="2400" dirty="0" smtClean="0"/>
              <a:t> pressure gradients are essentially determined by the EOA</a:t>
            </a:r>
            <a:endParaRPr lang="en-US" sz="2400" dirty="0" smtClean="0"/>
          </a:p>
          <a:p>
            <a:pPr fontAlgn="base"/>
            <a:r>
              <a:rPr lang="en-US" sz="2400" dirty="0" smtClean="0"/>
              <a:t>EOA corresponds to Vena </a:t>
            </a:r>
            <a:r>
              <a:rPr lang="en-US" sz="2400" dirty="0" err="1" smtClean="0"/>
              <a:t>contracta</a:t>
            </a:r>
            <a:endParaRPr lang="en-US" sz="2400" dirty="0" smtClean="0"/>
          </a:p>
          <a:p>
            <a:pPr fontAlgn="base"/>
            <a:r>
              <a:rPr lang="en-US" sz="2400" dirty="0" smtClean="0"/>
              <a:t>EOA/GOA  =  </a:t>
            </a:r>
            <a:r>
              <a:rPr lang="en-US" sz="2400" dirty="0" err="1" smtClean="0"/>
              <a:t>Coeefficient</a:t>
            </a:r>
            <a:r>
              <a:rPr lang="en-US" sz="2400" dirty="0" smtClean="0"/>
              <a:t> of contraction</a:t>
            </a:r>
            <a:endParaRPr lang="en-IN" sz="2400" dirty="0" smtClean="0"/>
          </a:p>
          <a:p>
            <a:pPr fontAlgn="base"/>
            <a:r>
              <a:rPr lang="en-IN" sz="2400" dirty="0" smtClean="0"/>
              <a:t> </a:t>
            </a:r>
            <a:r>
              <a:rPr lang="en-IN" sz="2400" dirty="0"/>
              <a:t>C</a:t>
            </a:r>
            <a:r>
              <a:rPr lang="en-IN" sz="2400" dirty="0" smtClean="0"/>
              <a:t>oefficient </a:t>
            </a:r>
            <a:r>
              <a:rPr lang="en-IN" sz="2400" dirty="0"/>
              <a:t>of contraction varies from 0.90 to 0.71, which may result in up to a 29% difference between the EOA </a:t>
            </a:r>
            <a:r>
              <a:rPr lang="en-IN" sz="2400" dirty="0" smtClean="0"/>
              <a:t>and GOA.</a:t>
            </a:r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620688"/>
            <a:ext cx="6480720" cy="5739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196752"/>
            <a:ext cx="4608512" cy="5463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Effective orifice area</a:t>
            </a:r>
            <a:endParaRPr lang="en-IN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628800"/>
            <a:ext cx="528029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C:\Users\User\Desktop\GHGHG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204864"/>
            <a:ext cx="7764520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Mitral valve continuity equation</a:t>
            </a:r>
            <a:endParaRPr lang="en-IN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568884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t="14060"/>
          <a:stretch>
            <a:fillRect/>
          </a:stretch>
        </p:blipFill>
        <p:spPr bwMode="auto">
          <a:xfrm>
            <a:off x="5217022" y="4365104"/>
            <a:ext cx="3926978" cy="220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IN" dirty="0" smtClean="0"/>
              <a:t/>
            </a:r>
            <a:br>
              <a:rPr lang="en-IN" dirty="0" smtClean="0"/>
            </a:br>
            <a:r>
              <a:rPr lang="en-IN" sz="3600" dirty="0" smtClean="0"/>
              <a:t>Morphologic and functional characteristics </a:t>
            </a:r>
            <a:r>
              <a:rPr lang="en-IN" dirty="0" smtClean="0"/>
              <a:t/>
            </a:r>
            <a:br>
              <a:rPr lang="en-IN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base"/>
            <a:r>
              <a:rPr lang="en-IN" dirty="0" smtClean="0"/>
              <a:t>Leaflet motion and </a:t>
            </a:r>
            <a:r>
              <a:rPr lang="en-IN" dirty="0" err="1" smtClean="0"/>
              <a:t>occluder</a:t>
            </a:r>
            <a:r>
              <a:rPr lang="en-IN" dirty="0" smtClean="0"/>
              <a:t> mobility </a:t>
            </a:r>
          </a:p>
          <a:p>
            <a:pPr fontAlgn="base"/>
            <a:r>
              <a:rPr lang="en-IN" dirty="0" smtClean="0"/>
              <a:t>Acoustic shadowing </a:t>
            </a:r>
          </a:p>
          <a:p>
            <a:pPr fontAlgn="base"/>
            <a:r>
              <a:rPr lang="en-IN" dirty="0" err="1" smtClean="0"/>
              <a:t>Microbubbles</a:t>
            </a:r>
            <a:r>
              <a:rPr lang="en-IN" dirty="0" smtClean="0"/>
              <a:t> </a:t>
            </a:r>
          </a:p>
          <a:p>
            <a:pPr fontAlgn="base"/>
            <a:r>
              <a:rPr lang="en-IN" dirty="0" smtClean="0"/>
              <a:t>Spontaneous echo contrast</a:t>
            </a:r>
          </a:p>
          <a:p>
            <a:pPr fontAlgn="base"/>
            <a:r>
              <a:rPr lang="en-IN" dirty="0" smtClean="0"/>
              <a:t>Strands </a:t>
            </a:r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EOA -mitral valve</a:t>
            </a:r>
            <a:endParaRPr lang="en-IN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00808"/>
            <a:ext cx="6370699" cy="4605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892916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Prosthetic Heart valve Gradient calculation.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91440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Equation </a:t>
            </a:r>
          </a:p>
          <a:p>
            <a:r>
              <a:rPr lang="en-US" dirty="0" smtClean="0"/>
              <a:t>     </a:t>
            </a:r>
            <a:r>
              <a:rPr lang="el-GR" dirty="0" smtClean="0"/>
              <a:t>Δ</a:t>
            </a:r>
            <a:r>
              <a:rPr lang="en-US" dirty="0" smtClean="0"/>
              <a:t> P = 4V</a:t>
            </a:r>
            <a:r>
              <a:rPr lang="en-US" baseline="30000" dirty="0" smtClean="0"/>
              <a:t>2</a:t>
            </a:r>
          </a:p>
          <a:p>
            <a:pPr>
              <a:buNone/>
            </a:pPr>
            <a:r>
              <a:rPr lang="en-US" dirty="0" smtClean="0"/>
              <a:t>               or</a:t>
            </a:r>
          </a:p>
          <a:p>
            <a:r>
              <a:rPr lang="en-US" dirty="0" smtClean="0"/>
              <a:t>If LVOT velocity  more than 1.5 cm</a:t>
            </a:r>
            <a:r>
              <a:rPr lang="en-US" baseline="30000" dirty="0" smtClean="0"/>
              <a:t>2  </a:t>
            </a:r>
          </a:p>
          <a:p>
            <a:pPr>
              <a:buNone/>
            </a:pPr>
            <a:r>
              <a:rPr lang="en-US" baseline="30000" dirty="0" smtClean="0"/>
              <a:t> </a:t>
            </a:r>
            <a:r>
              <a:rPr lang="en-US" dirty="0" smtClean="0"/>
              <a:t>                            </a:t>
            </a:r>
            <a:r>
              <a:rPr lang="el-GR" dirty="0" smtClean="0"/>
              <a:t>Δ</a:t>
            </a:r>
            <a:r>
              <a:rPr lang="en-US" dirty="0" smtClean="0"/>
              <a:t> P =4 (V</a:t>
            </a:r>
            <a:r>
              <a:rPr lang="en-US" baseline="-25000" dirty="0" smtClean="0"/>
              <a:t>PRAV</a:t>
            </a:r>
            <a:r>
              <a:rPr lang="en-US" sz="2000" baseline="30000" dirty="0" smtClean="0"/>
              <a:t>2</a:t>
            </a:r>
            <a:r>
              <a:rPr lang="en-US" baseline="30000" dirty="0" smtClean="0"/>
              <a:t> </a:t>
            </a:r>
            <a:r>
              <a:rPr lang="en-US" dirty="0" smtClean="0"/>
              <a:t>- V</a:t>
            </a:r>
            <a:r>
              <a:rPr lang="en-US" baseline="-25000" dirty="0" smtClean="0"/>
              <a:t>LVOT</a:t>
            </a:r>
            <a:r>
              <a:rPr lang="en-US" sz="2000" baseline="30000" dirty="0" smtClean="0"/>
              <a:t>2</a:t>
            </a:r>
            <a:r>
              <a:rPr lang="en-US" dirty="0" smtClean="0"/>
              <a:t>)</a:t>
            </a:r>
            <a:endParaRPr lang="en-US" baseline="30000" dirty="0" smtClean="0"/>
          </a:p>
          <a:p>
            <a:pPr>
              <a:buNone/>
            </a:pPr>
            <a:r>
              <a:rPr lang="en-US" dirty="0" smtClean="0"/>
              <a:t>    </a:t>
            </a:r>
          </a:p>
          <a:p>
            <a:pPr>
              <a:buNone/>
            </a:pPr>
            <a:r>
              <a:rPr lang="en-US" dirty="0" smtClean="0">
                <a:solidFill>
                  <a:srgbClr val="FFC000"/>
                </a:solidFill>
              </a:rPr>
              <a:t>    Limitation</a:t>
            </a:r>
            <a:r>
              <a:rPr lang="en-US" dirty="0" smtClean="0"/>
              <a:t>  of </a:t>
            </a:r>
            <a:r>
              <a:rPr lang="en-US" dirty="0" err="1" smtClean="0"/>
              <a:t>doppler</a:t>
            </a:r>
            <a:r>
              <a:rPr lang="en-US" dirty="0" smtClean="0"/>
              <a:t> transvalvular Gradient  measurement is that it is </a:t>
            </a:r>
            <a:r>
              <a:rPr lang="en-US" dirty="0" smtClean="0">
                <a:solidFill>
                  <a:srgbClr val="FFFF00"/>
                </a:solidFill>
              </a:rPr>
              <a:t>FLOW DEPENDENT</a:t>
            </a:r>
          </a:p>
          <a:p>
            <a:endParaRPr lang="en-US" baseline="30000" dirty="0" smtClean="0"/>
          </a:p>
          <a:p>
            <a:endParaRPr lang="en-US" baseline="30000" dirty="0" smtClean="0"/>
          </a:p>
          <a:p>
            <a:endParaRPr lang="en-US" baseline="30000" dirty="0" smtClean="0"/>
          </a:p>
          <a:p>
            <a:pPr>
              <a:buNone/>
            </a:pPr>
            <a:endParaRPr lang="en-I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624918" cy="608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214290"/>
            <a:ext cx="8810169" cy="664371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Doppler velocity index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88840"/>
            <a:ext cx="8291264" cy="37444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en-IN" sz="2400" dirty="0" smtClean="0">
                <a:solidFill>
                  <a:schemeClr val="tx1"/>
                </a:solidFill>
              </a:rPr>
              <a:t>  </a:t>
            </a:r>
            <a:r>
              <a:rPr lang="en-IN" sz="2400" dirty="0" smtClean="0">
                <a:solidFill>
                  <a:schemeClr val="tx1"/>
                </a:solidFill>
              </a:rPr>
              <a:t>Ratio of the proximal flow velocity in the LVOT to the flow velocity through the aortic prosthesis in aortic PHV </a:t>
            </a:r>
            <a:endParaRPr lang="en-IN" sz="24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                                             OR</a:t>
            </a:r>
            <a:endParaRPr lang="en-IN" sz="24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en-IN" sz="2400" dirty="0" smtClean="0">
                <a:solidFill>
                  <a:schemeClr val="tx1"/>
                </a:solidFill>
              </a:rPr>
              <a:t>   Ratio </a:t>
            </a:r>
            <a:r>
              <a:rPr lang="en-IN" sz="2400" dirty="0" smtClean="0">
                <a:solidFill>
                  <a:schemeClr val="tx1"/>
                </a:solidFill>
              </a:rPr>
              <a:t>of flow velocity through the Mitral prosthesis to the flow velocity across LVOT</a:t>
            </a:r>
          </a:p>
          <a:p>
            <a:pPr>
              <a:lnSpc>
                <a:spcPct val="150000"/>
              </a:lnSpc>
              <a:buNone/>
            </a:pPr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0450"/>
          <a:stretch>
            <a:fillRect/>
          </a:stretch>
        </p:blipFill>
        <p:spPr bwMode="auto">
          <a:xfrm>
            <a:off x="1907704" y="1556792"/>
            <a:ext cx="6145869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 descr="C:\Users\User\Desktop\ghvhbvcb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492896"/>
            <a:ext cx="8035511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Jet contour and acceleration time</a:t>
            </a:r>
            <a:endParaRPr lang="en-IN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8265707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Obstructed Aortic PHV</a:t>
            </a:r>
            <a:endParaRPr lang="en-IN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69734"/>
            <a:ext cx="7632848" cy="5190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Valve specific approach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Aortic prosthetic valve obstruction</a:t>
            </a:r>
            <a:endParaRPr lang="en-IN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71600" y="1628800"/>
          <a:ext cx="7560840" cy="480143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16224"/>
                <a:gridCol w="1800200"/>
                <a:gridCol w="1656184"/>
                <a:gridCol w="2088232"/>
              </a:tblGrid>
              <a:tr h="994148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NORMAL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POSSIBLE OBSTRUCTION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SIGNIFICANT OBSTRUCTION</a:t>
                      </a:r>
                      <a:endParaRPr lang="en-IN" dirty="0"/>
                    </a:p>
                  </a:txBody>
                  <a:tcPr/>
                </a:tc>
              </a:tr>
              <a:tr h="40318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QUALITATIVE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403182">
                <a:tc>
                  <a:txBody>
                    <a:bodyPr/>
                    <a:lstStyle/>
                    <a:p>
                      <a:r>
                        <a:rPr lang="en-US" dirty="0" smtClean="0"/>
                        <a:t>VALVE STRUCTURE</a:t>
                      </a:r>
                      <a:r>
                        <a:rPr lang="en-US" baseline="0" dirty="0" smtClean="0"/>
                        <a:t> AND MOTION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NORMAL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ABNORMAL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ABNORMAL</a:t>
                      </a:r>
                      <a:endParaRPr lang="en-IN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03182">
                <a:tc>
                  <a:txBody>
                    <a:bodyPr/>
                    <a:lstStyle/>
                    <a:p>
                      <a:r>
                        <a:rPr lang="en-US" dirty="0" smtClean="0"/>
                        <a:t>TRANSVALVULAR FLOW CONTOUR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TRIANGULAR</a:t>
                      </a:r>
                    </a:p>
                    <a:p>
                      <a:r>
                        <a:rPr lang="en-US" dirty="0" smtClean="0"/>
                        <a:t>EARLY</a:t>
                      </a:r>
                      <a:r>
                        <a:rPr lang="en-US" baseline="0" dirty="0" smtClean="0"/>
                        <a:t> PEAKING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TRIANGULAR</a:t>
                      </a:r>
                      <a:r>
                        <a:rPr lang="en-US" baseline="0" dirty="0" smtClean="0"/>
                        <a:t> TO INTERMEDIATE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ROUNDED</a:t>
                      </a:r>
                    </a:p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SYMMETRICAL</a:t>
                      </a:r>
                      <a:endParaRPr lang="en-IN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0318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SEMI QUANTITATIVE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03182">
                <a:tc>
                  <a:txBody>
                    <a:bodyPr/>
                    <a:lstStyle/>
                    <a:p>
                      <a:r>
                        <a:rPr lang="en-US" dirty="0" smtClean="0"/>
                        <a:t>AT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&lt;80 ms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80-100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&gt;100</a:t>
                      </a:r>
                      <a:endParaRPr lang="en-IN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03182">
                <a:tc>
                  <a:txBody>
                    <a:bodyPr/>
                    <a:lstStyle/>
                    <a:p>
                      <a:r>
                        <a:rPr lang="en-US" dirty="0" smtClean="0"/>
                        <a:t>AT/ET RATIO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&lt;0.32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0.32-0.37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&gt;0.37</a:t>
                      </a:r>
                      <a:endParaRPr lang="en-IN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03182"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dirty="0" smtClean="0"/>
              <a:t>Leaflet motion</a:t>
            </a:r>
            <a:endParaRPr lang="en-IN" sz="2400" dirty="0" smtClean="0"/>
          </a:p>
          <a:p>
            <a:r>
              <a:rPr lang="en-IN" sz="2400" dirty="0" smtClean="0"/>
              <a:t>Leaflet thickening (cusps &gt;3 mm in thickness)-earliest sign</a:t>
            </a:r>
          </a:p>
          <a:p>
            <a:r>
              <a:rPr lang="en-IN" sz="2400" dirty="0" smtClean="0"/>
              <a:t>Calcification (bright echoes of the cusps)</a:t>
            </a:r>
          </a:p>
          <a:p>
            <a:r>
              <a:rPr lang="en-IN" sz="2400" dirty="0" smtClean="0"/>
              <a:t>tear (flail cusp).</a:t>
            </a:r>
          </a:p>
          <a:p>
            <a:r>
              <a:rPr lang="en-IN" sz="2400" dirty="0" smtClean="0"/>
              <a:t>Prosthetic valve dehiscence </a:t>
            </a:r>
          </a:p>
          <a:p>
            <a:r>
              <a:rPr lang="en-IN" sz="2400" dirty="0" smtClean="0"/>
              <a:t>Annular abscess  </a:t>
            </a:r>
            <a:r>
              <a:rPr lang="en-IN" sz="2400" dirty="0" err="1" smtClean="0"/>
              <a:t>echolucent</a:t>
            </a:r>
            <a:r>
              <a:rPr lang="en-IN" sz="2400" dirty="0" smtClean="0"/>
              <a:t>, irregularly shaped area adjacent to the sewing ring</a:t>
            </a:r>
          </a:p>
          <a:p>
            <a:endParaRPr lang="en-US" sz="2400" dirty="0" smtClean="0"/>
          </a:p>
          <a:p>
            <a:r>
              <a:rPr lang="en-US" sz="2400" dirty="0" smtClean="0"/>
              <a:t>ECHOLUCENT AREA ADJASCENT TO SEWING RING ALMOST ALWAYS ABNORMAL</a:t>
            </a:r>
            <a:endParaRPr lang="en-IN" sz="2400" dirty="0" smtClean="0"/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83568" y="1556792"/>
          <a:ext cx="7704856" cy="518457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26214"/>
                <a:gridCol w="1926214"/>
                <a:gridCol w="1926214"/>
                <a:gridCol w="1926214"/>
              </a:tblGrid>
              <a:tr h="374356">
                <a:tc>
                  <a:txBody>
                    <a:bodyPr/>
                    <a:lstStyle/>
                    <a:p>
                      <a:r>
                        <a:rPr lang="en-US" dirty="0" smtClean="0"/>
                        <a:t>QUALITATIVE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646149">
                <a:tc>
                  <a:txBody>
                    <a:bodyPr/>
                    <a:lstStyle/>
                    <a:p>
                      <a:r>
                        <a:rPr lang="en-US" b="1" dirty="0" smtClean="0"/>
                        <a:t>FLOW DEPENDENT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74356">
                <a:tc>
                  <a:txBody>
                    <a:bodyPr/>
                    <a:lstStyle/>
                    <a:p>
                      <a:r>
                        <a:rPr lang="en-US" dirty="0" smtClean="0"/>
                        <a:t>PEAK VELOCITY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3 m/s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3-3.9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&gt;4</a:t>
                      </a:r>
                      <a:endParaRPr lang="en-IN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46149">
                <a:tc>
                  <a:txBody>
                    <a:bodyPr/>
                    <a:lstStyle/>
                    <a:p>
                      <a:r>
                        <a:rPr lang="en-US" dirty="0" smtClean="0"/>
                        <a:t>MEAN GRADIENT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20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20-34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&gt;35</a:t>
                      </a:r>
                      <a:endParaRPr lang="en-IN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46149">
                <a:tc>
                  <a:txBody>
                    <a:bodyPr/>
                    <a:lstStyle/>
                    <a:p>
                      <a:r>
                        <a:rPr lang="en-US" b="1" dirty="0" smtClean="0"/>
                        <a:t>FLOW INDEPENDENT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4356">
                <a:tc>
                  <a:txBody>
                    <a:bodyPr/>
                    <a:lstStyle/>
                    <a:p>
                      <a:r>
                        <a:rPr lang="en-US" dirty="0" smtClean="0"/>
                        <a:t>EOA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&gt;1.1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0.8-1.1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&lt;0.8</a:t>
                      </a:r>
                      <a:endParaRPr lang="en-IN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1199991">
                <a:tc>
                  <a:txBody>
                    <a:bodyPr/>
                    <a:lstStyle/>
                    <a:p>
                      <a:r>
                        <a:rPr lang="en-US" dirty="0" smtClean="0"/>
                        <a:t>MEASURED EOA VS REFERENCE VALUE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REFERENCE+/-</a:t>
                      </a:r>
                      <a:r>
                        <a:rPr lang="en-US" baseline="0" dirty="0" smtClean="0"/>
                        <a:t> 1 SD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REFERENCE -1SD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&lt;REFERENCE-2SD</a:t>
                      </a:r>
                      <a:endParaRPr lang="en-IN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923070">
                <a:tc>
                  <a:txBody>
                    <a:bodyPr/>
                    <a:lstStyle/>
                    <a:p>
                      <a:r>
                        <a:rPr lang="en-US" dirty="0" smtClean="0"/>
                        <a:t>DOPPLER</a:t>
                      </a:r>
                      <a:r>
                        <a:rPr lang="en-US" baseline="0" dirty="0" smtClean="0"/>
                        <a:t> VELOCITY INDEX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&gt;0.35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0.34-0.25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&lt;0.25</a:t>
                      </a:r>
                      <a:endParaRPr lang="en-IN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C:\Users\User\Desktop\SFDFFDFSFS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867" t="3873" r="5408" b="1880"/>
          <a:stretch>
            <a:fillRect/>
          </a:stretch>
        </p:blipFill>
        <p:spPr bwMode="auto">
          <a:xfrm>
            <a:off x="1331640" y="0"/>
            <a:ext cx="6840760" cy="6840760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>
            <a:off x="1115616" y="3356992"/>
            <a:ext cx="360040" cy="3600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995936" y="4149080"/>
            <a:ext cx="432048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004048" y="4437112"/>
            <a:ext cx="1152128" cy="230425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/>
          <p:cNvSpPr/>
          <p:nvPr/>
        </p:nvSpPr>
        <p:spPr>
          <a:xfrm>
            <a:off x="6372200" y="4553744"/>
            <a:ext cx="1152128" cy="230425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Mitral valve obstruction</a:t>
            </a:r>
            <a:endParaRPr lang="en-IN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55576" y="1554480"/>
          <a:ext cx="7488833" cy="5303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97023"/>
                <a:gridCol w="1783055"/>
                <a:gridCol w="1640411"/>
                <a:gridCol w="2068344"/>
              </a:tblGrid>
              <a:tr h="606928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NORMAL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POSSIBLE OBSTRUCTION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SIGNIFICANT OBSTRUCTION</a:t>
                      </a:r>
                      <a:endParaRPr lang="en-IN" dirty="0"/>
                    </a:p>
                  </a:txBody>
                  <a:tcPr/>
                </a:tc>
              </a:tr>
              <a:tr h="346816">
                <a:tc>
                  <a:txBody>
                    <a:bodyPr/>
                    <a:lstStyle/>
                    <a:p>
                      <a:r>
                        <a:rPr lang="en-US" b="1" dirty="0" smtClean="0"/>
                        <a:t>QUALITATIVE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606928">
                <a:tc>
                  <a:txBody>
                    <a:bodyPr/>
                    <a:lstStyle/>
                    <a:p>
                      <a:r>
                        <a:rPr lang="en-US" dirty="0" smtClean="0"/>
                        <a:t>VALVE STRUCTURE</a:t>
                      </a:r>
                      <a:r>
                        <a:rPr lang="en-US" baseline="0" dirty="0" smtClean="0"/>
                        <a:t> AND MOTION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NORMAL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ABNORMAL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ABNORMAL</a:t>
                      </a:r>
                      <a:endParaRPr lang="en-IN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06928">
                <a:tc>
                  <a:txBody>
                    <a:bodyPr/>
                    <a:lstStyle/>
                    <a:p>
                      <a:r>
                        <a:rPr lang="en-US" b="1" dirty="0" smtClean="0"/>
                        <a:t>QUANTITATIVE</a:t>
                      </a:r>
                    </a:p>
                    <a:p>
                      <a:r>
                        <a:rPr lang="en-US" b="1" dirty="0" smtClean="0"/>
                        <a:t>FLOW</a:t>
                      </a:r>
                      <a:r>
                        <a:rPr lang="en-US" b="1" baseline="0" dirty="0" smtClean="0"/>
                        <a:t> DEPENDENT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46816">
                <a:tc>
                  <a:txBody>
                    <a:bodyPr/>
                    <a:lstStyle/>
                    <a:p>
                      <a:r>
                        <a:rPr lang="en-US" dirty="0" smtClean="0"/>
                        <a:t>PEAK VELOCITY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</a:t>
                      </a:r>
                      <a:r>
                        <a:rPr lang="en-US" dirty="0" smtClean="0"/>
                        <a:t>1.9 </a:t>
                      </a:r>
                      <a:r>
                        <a:rPr lang="en-US" dirty="0" smtClean="0"/>
                        <a:t>m/s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1.9-2.5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&gt;2.5</a:t>
                      </a:r>
                      <a:endParaRPr lang="en-IN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46816">
                <a:tc>
                  <a:txBody>
                    <a:bodyPr/>
                    <a:lstStyle/>
                    <a:p>
                      <a:r>
                        <a:rPr lang="en-US" dirty="0" smtClean="0"/>
                        <a:t>MEAN GRADIENT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</a:t>
                      </a:r>
                      <a:r>
                        <a:rPr lang="en-US" dirty="0" smtClean="0"/>
                        <a:t>5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6-10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&gt;10</a:t>
                      </a:r>
                      <a:endParaRPr lang="en-IN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06928">
                <a:tc>
                  <a:txBody>
                    <a:bodyPr/>
                    <a:lstStyle/>
                    <a:p>
                      <a:r>
                        <a:rPr lang="en-US" b="1" dirty="0" smtClean="0"/>
                        <a:t>FLOW INDEPENDENT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46816">
                <a:tc>
                  <a:txBody>
                    <a:bodyPr/>
                    <a:lstStyle/>
                    <a:p>
                      <a:r>
                        <a:rPr lang="en-US" dirty="0" smtClean="0"/>
                        <a:t>EOA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1-2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&lt;1</a:t>
                      </a:r>
                      <a:endParaRPr lang="en-IN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18656">
                <a:tc>
                  <a:txBody>
                    <a:bodyPr/>
                    <a:lstStyle/>
                    <a:p>
                      <a:r>
                        <a:rPr lang="en-US" dirty="0" smtClean="0"/>
                        <a:t>MEASURED EOA VS REFERENCE VALUE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REFERENCE+/-</a:t>
                      </a:r>
                      <a:r>
                        <a:rPr lang="en-US" baseline="0" dirty="0" smtClean="0"/>
                        <a:t> 1 SD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REFERENCE -1SD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&lt;REFERENCE-2SD</a:t>
                      </a:r>
                      <a:endParaRPr lang="en-IN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06928">
                <a:tc>
                  <a:txBody>
                    <a:bodyPr/>
                    <a:lstStyle/>
                    <a:p>
                      <a:r>
                        <a:rPr lang="en-US" dirty="0" smtClean="0"/>
                        <a:t>DOPPLER</a:t>
                      </a:r>
                      <a:r>
                        <a:rPr lang="en-US" baseline="0" dirty="0" smtClean="0"/>
                        <a:t> VELOCITY INDEX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&gt;2.2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2.2-2.5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&lt;2.5</a:t>
                      </a:r>
                      <a:endParaRPr lang="en-IN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2" descr="C:\Users\User\Desktop\YTTYTYR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223" r="5113" b="10272"/>
          <a:stretch>
            <a:fillRect/>
          </a:stretch>
        </p:blipFill>
        <p:spPr bwMode="auto">
          <a:xfrm>
            <a:off x="1259632" y="116632"/>
            <a:ext cx="6408712" cy="66697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Patient prosthesis mismatch</a:t>
            </a:r>
            <a:endParaRPr lang="en-IN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13" t="11326" r="2213" b="17264"/>
          <a:stretch>
            <a:fillRect/>
          </a:stretch>
        </p:blipFill>
        <p:spPr bwMode="auto">
          <a:xfrm>
            <a:off x="-1" y="2132856"/>
            <a:ext cx="9001001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Adverse effects of PPM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Less regression of LVH</a:t>
            </a:r>
          </a:p>
          <a:p>
            <a:r>
              <a:rPr lang="en-US" dirty="0" smtClean="0"/>
              <a:t>Persistent Pulm.HTN</a:t>
            </a:r>
          </a:p>
          <a:p>
            <a:r>
              <a:rPr lang="en-US" dirty="0" smtClean="0"/>
              <a:t>Decreased exercise capacity</a:t>
            </a:r>
          </a:p>
          <a:p>
            <a:r>
              <a:rPr lang="en-US" dirty="0" smtClean="0"/>
              <a:t>Lower survival</a:t>
            </a:r>
          </a:p>
          <a:p>
            <a:endParaRPr lang="en-US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/>
              <a:t>Ppm</a:t>
            </a:r>
            <a:r>
              <a:rPr lang="en-US" dirty="0" smtClean="0"/>
              <a:t> in mitral position</a:t>
            </a:r>
            <a:endParaRPr lang="en-IN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72816"/>
            <a:ext cx="639331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/>
              <a:t>Ppm</a:t>
            </a:r>
            <a:r>
              <a:rPr lang="en-US" dirty="0" smtClean="0"/>
              <a:t> in aortic position</a:t>
            </a:r>
            <a:endParaRPr lang="en-IN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772816"/>
            <a:ext cx="621168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Prosthetic </a:t>
            </a:r>
            <a:r>
              <a:rPr lang="en-US" dirty="0" smtClean="0">
                <a:solidFill>
                  <a:schemeClr val="bg1"/>
                </a:solidFill>
              </a:rPr>
              <a:t>Mitral regurgitation </a:t>
            </a: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> </a:t>
            </a:r>
            <a:endParaRPr lang="en-IN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Qualitative parameters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23528" y="1700808"/>
            <a:ext cx="4040188" cy="4897464"/>
          </a:xfrm>
        </p:spPr>
        <p:txBody>
          <a:bodyPr>
            <a:normAutofit/>
          </a:bodyPr>
          <a:lstStyle/>
          <a:p>
            <a:pPr fontAlgn="t"/>
            <a:r>
              <a:rPr lang="en-US" sz="2800" dirty="0" smtClean="0"/>
              <a:t>Color flow jet areas</a:t>
            </a:r>
            <a:endParaRPr lang="en-IN" sz="2800" dirty="0" smtClean="0"/>
          </a:p>
          <a:p>
            <a:pPr fontAlgn="t"/>
            <a:r>
              <a:rPr lang="en-US" sz="2800" dirty="0" smtClean="0"/>
              <a:t>Flow convergence</a:t>
            </a:r>
            <a:endParaRPr lang="en-IN" sz="2800" dirty="0" smtClean="0"/>
          </a:p>
          <a:p>
            <a:pPr fontAlgn="t"/>
            <a:r>
              <a:rPr lang="en-US" sz="2800" dirty="0" smtClean="0"/>
              <a:t>Jet density  </a:t>
            </a:r>
            <a:endParaRPr lang="en-IN" dirty="0" smtClean="0"/>
          </a:p>
          <a:p>
            <a:pPr fontAlgn="t"/>
            <a:r>
              <a:rPr lang="en-US" sz="2800" dirty="0" smtClean="0"/>
              <a:t>Jet contour</a:t>
            </a:r>
            <a:endParaRPr lang="en-IN" sz="2800" dirty="0" smtClean="0"/>
          </a:p>
          <a:p>
            <a:pPr fontAlgn="t"/>
            <a:r>
              <a:rPr lang="en-US" sz="2800" dirty="0" smtClean="0"/>
              <a:t>Pulmonary venous flow</a:t>
            </a:r>
            <a:endParaRPr lang="en-IN" sz="2800" dirty="0" smtClean="0"/>
          </a:p>
          <a:p>
            <a:pPr fontAlgn="t"/>
            <a:r>
              <a:rPr lang="en-US" sz="2800" dirty="0" smtClean="0"/>
              <a:t>Doppler velocity index</a:t>
            </a:r>
            <a:endParaRPr lang="en-IN" sz="2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Quantitative parameters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355977" y="1700808"/>
            <a:ext cx="4176464" cy="4683125"/>
          </a:xfrm>
        </p:spPr>
        <p:txBody>
          <a:bodyPr>
            <a:normAutofit fontScale="85000" lnSpcReduction="20000"/>
          </a:bodyPr>
          <a:lstStyle/>
          <a:p>
            <a:pPr fontAlgn="t">
              <a:lnSpc>
                <a:spcPct val="150000"/>
              </a:lnSpc>
            </a:pPr>
            <a:r>
              <a:rPr lang="en-US" sz="2800" dirty="0" smtClean="0"/>
              <a:t>Vena </a:t>
            </a:r>
            <a:r>
              <a:rPr lang="en-US" sz="2800" dirty="0" err="1" smtClean="0"/>
              <a:t>contarcta</a:t>
            </a:r>
            <a:r>
              <a:rPr lang="en-US" sz="2800" dirty="0" smtClean="0"/>
              <a:t> width.  </a:t>
            </a:r>
            <a:endParaRPr lang="en-IN" sz="2800" dirty="0" smtClean="0"/>
          </a:p>
          <a:p>
            <a:pPr fontAlgn="t">
              <a:lnSpc>
                <a:spcPct val="150000"/>
              </a:lnSpc>
            </a:pPr>
            <a:r>
              <a:rPr lang="en-US" sz="2800" dirty="0" err="1" smtClean="0"/>
              <a:t>Regurgitant</a:t>
            </a:r>
            <a:r>
              <a:rPr lang="en-US" sz="2800" dirty="0" smtClean="0"/>
              <a:t> volume.</a:t>
            </a:r>
            <a:endParaRPr lang="en-IN" sz="2800" dirty="0" smtClean="0"/>
          </a:p>
          <a:p>
            <a:pPr fontAlgn="t">
              <a:lnSpc>
                <a:spcPct val="150000"/>
              </a:lnSpc>
            </a:pPr>
            <a:r>
              <a:rPr lang="en-US" sz="2800" dirty="0" err="1" smtClean="0"/>
              <a:t>Regurgitant</a:t>
            </a:r>
            <a:r>
              <a:rPr lang="en-US" sz="2800" dirty="0" smtClean="0"/>
              <a:t> fraction.</a:t>
            </a:r>
            <a:endParaRPr lang="en-IN" sz="2800" dirty="0" smtClean="0"/>
          </a:p>
          <a:p>
            <a:pPr fontAlgn="t">
              <a:lnSpc>
                <a:spcPct val="150000"/>
              </a:lnSpc>
            </a:pPr>
            <a:r>
              <a:rPr lang="en-US" sz="2800" dirty="0" smtClean="0"/>
              <a:t>EROA.</a:t>
            </a:r>
          </a:p>
          <a:p>
            <a:pPr fontAlgn="t">
              <a:lnSpc>
                <a:spcPct val="150000"/>
              </a:lnSpc>
              <a:buNone/>
            </a:pPr>
            <a:r>
              <a:rPr lang="en-US" sz="2800" dirty="0" smtClean="0"/>
              <a:t>   </a:t>
            </a:r>
          </a:p>
          <a:p>
            <a:pPr fontAlgn="t">
              <a:lnSpc>
                <a:spcPct val="150000"/>
              </a:lnSpc>
            </a:pPr>
            <a:endParaRPr lang="en-IN" sz="2800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/>
              <a:t>Paravalvular</a:t>
            </a:r>
            <a:r>
              <a:rPr lang="en-US" dirty="0" smtClean="0"/>
              <a:t> regurgitation severity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US" dirty="0" err="1" smtClean="0"/>
              <a:t>Regurgitant</a:t>
            </a:r>
            <a:r>
              <a:rPr lang="en-US" dirty="0" smtClean="0"/>
              <a:t> Jet  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       &lt;10% of the sewing ring  : Mild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       10- 20 % of the sewing ring : Moderate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       &gt;20% of the sewing ring : Severe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Mechanical valve in mitral position </a:t>
            </a:r>
            <a:endParaRPr lang="en-IN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72816"/>
            <a:ext cx="8091641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Mitral valve regurgitation</a:t>
            </a:r>
            <a:endParaRPr lang="en-IN" dirty="0"/>
          </a:p>
        </p:txBody>
      </p:sp>
      <p:pic>
        <p:nvPicPr>
          <p:cNvPr id="17410" name="Picture 2" descr="C:\Users\User\Desktop\fhhhffhf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86298"/>
            <a:ext cx="8229600" cy="41537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7410" name="Picture 2" descr="C:\Users\User\Desktop\DSFDFDFFDDFFD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8280920" cy="6746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4338" name="Picture 2" descr="C:\Users\User\Desktop\16-Figure12-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492896"/>
            <a:ext cx="8229600" cy="29505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/>
              <a:t>Paravalvular</a:t>
            </a:r>
            <a:r>
              <a:rPr lang="en-US" dirty="0" smtClean="0"/>
              <a:t> </a:t>
            </a:r>
            <a:r>
              <a:rPr lang="en-US" dirty="0" smtClean="0"/>
              <a:t>leak -3D ECHO</a:t>
            </a:r>
            <a:endParaRPr lang="en-IN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30937"/>
            <a:ext cx="8229600" cy="3064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Aortic valve regurgitation</a:t>
            </a:r>
            <a:endParaRPr lang="en-IN" dirty="0"/>
          </a:p>
        </p:txBody>
      </p:sp>
      <p:pic>
        <p:nvPicPr>
          <p:cNvPr id="14339" name="Picture 3" descr="C:\Users\User\Desktop\FDGFFGFGH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30955"/>
          <a:stretch>
            <a:fillRect/>
          </a:stretch>
        </p:blipFill>
        <p:spPr bwMode="auto">
          <a:xfrm>
            <a:off x="0" y="1700808"/>
            <a:ext cx="9026842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1684784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dirty="0" smtClean="0"/>
              <a:t>   THROMBUS,PANNUS AND TREATMENT OF PROSTHETIC VALVE THROMBOSIS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1506" name="Picture 2" descr="C:\Users\User\Downloads\F4.large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36496" cy="643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Prosthetic valve thrombosis</a:t>
            </a:r>
            <a:endParaRPr lang="en-IN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9364" y="1600200"/>
            <a:ext cx="62852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 descr="C:\Users\User\Desktop\HGGHHGG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9144001" cy="46805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Cardiac CT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556792"/>
            <a:ext cx="6264696" cy="5163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Shadowing</a:t>
            </a:r>
            <a:endParaRPr lang="en-IN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00808"/>
            <a:ext cx="6410507" cy="47938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85952"/>
            <a:ext cx="8229600" cy="4354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/>
              <a:t>Pannus</a:t>
            </a:r>
            <a:endParaRPr lang="en-IN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8693" y="1600200"/>
            <a:ext cx="602661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3d echo </a:t>
            </a:r>
            <a:r>
              <a:rPr lang="en-US" dirty="0" err="1" smtClean="0"/>
              <a:t>pannus</a:t>
            </a:r>
            <a:endParaRPr lang="en-IN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197" y="1600200"/>
            <a:ext cx="602960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000" dirty="0" smtClean="0"/>
              <a:t>Anticoagulation of prosthetic valves</a:t>
            </a:r>
            <a:endParaRPr lang="en-IN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1.Target INR</a:t>
            </a:r>
          </a:p>
          <a:p>
            <a:r>
              <a:rPr lang="en-US" dirty="0" smtClean="0"/>
              <a:t>2.Antithrombotic therapy</a:t>
            </a:r>
          </a:p>
          <a:p>
            <a:r>
              <a:rPr lang="en-US" dirty="0" smtClean="0"/>
              <a:t>3.OAC overdose and bleeding</a:t>
            </a:r>
          </a:p>
          <a:p>
            <a:r>
              <a:rPr lang="en-US" dirty="0" smtClean="0"/>
              <a:t>4.Bridging</a:t>
            </a:r>
          </a:p>
          <a:p>
            <a:r>
              <a:rPr lang="en-US" dirty="0" smtClean="0"/>
              <a:t>5.Restarting OAC after bleeding event</a:t>
            </a:r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171" name="Picture 3" descr="C:\Users\User\Desktop\BGHF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12" y="1556792"/>
            <a:ext cx="9118488" cy="317316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9552" y="4869160"/>
            <a:ext cx="5256584" cy="14773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RISK FACTORS</a:t>
            </a:r>
          </a:p>
          <a:p>
            <a:r>
              <a:rPr lang="en-US" b="1" dirty="0" smtClean="0"/>
              <a:t>1.Mitral or Tricuspid valve replacement</a:t>
            </a:r>
          </a:p>
          <a:p>
            <a:r>
              <a:rPr lang="en-US" b="1" dirty="0" smtClean="0"/>
              <a:t>2.LVEF &lt;35%</a:t>
            </a:r>
          </a:p>
          <a:p>
            <a:r>
              <a:rPr lang="en-US" b="1" dirty="0" smtClean="0"/>
              <a:t>3.Atrial Fibrillation</a:t>
            </a:r>
          </a:p>
          <a:p>
            <a:r>
              <a:rPr lang="en-US" b="1" dirty="0" smtClean="0"/>
              <a:t>4.Previous </a:t>
            </a:r>
            <a:r>
              <a:rPr lang="en-US" b="1" dirty="0" err="1" smtClean="0"/>
              <a:t>thromboembolism</a:t>
            </a:r>
            <a:endParaRPr lang="en-IN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194" name="Picture 2" descr="C:\Users\User\Desktop\sdfgh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97154"/>
            <a:ext cx="8229600" cy="35320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218" name="Picture 2" descr="C:\Users\User\Desktop\trgdgtfgff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9151306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C:\Users\User\Desktop\fseddfg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964488" cy="64524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C:\Users\User\Desktop\sfdghg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8892480" cy="6051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 descr="C:\Users\User\Desktop\bcvb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48880"/>
            <a:ext cx="8892480" cy="21852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Shadowing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N" sz="2400" dirty="0" smtClean="0"/>
              <a:t>LA/RA </a:t>
            </a:r>
            <a:r>
              <a:rPr lang="en-IN" sz="2400" dirty="0"/>
              <a:t>side of a prosthetic mitral/tricuspid valve is obscured by acoustic shadowing from the TTE </a:t>
            </a:r>
            <a:endParaRPr lang="en-IN" sz="2400" dirty="0" smtClean="0"/>
          </a:p>
          <a:p>
            <a:r>
              <a:rPr lang="en-IN" sz="2400" dirty="0" smtClean="0"/>
              <a:t>resulting </a:t>
            </a:r>
            <a:r>
              <a:rPr lang="en-IN" sz="2400" dirty="0"/>
              <a:t>in a low sensitivity for detection of prosthetic mitral or tricuspid regurgitation </a:t>
            </a:r>
            <a:r>
              <a:rPr lang="en-IN" sz="2400" dirty="0" smtClean="0"/>
              <a:t>,</a:t>
            </a:r>
            <a:r>
              <a:rPr lang="en-IN" sz="2400" dirty="0" smtClean="0"/>
              <a:t>thrombus</a:t>
            </a:r>
            <a:r>
              <a:rPr lang="en-IN" sz="2400" dirty="0"/>
              <a:t>, </a:t>
            </a:r>
            <a:r>
              <a:rPr lang="en-IN" sz="2400" dirty="0" err="1"/>
              <a:t>pannus</a:t>
            </a:r>
            <a:r>
              <a:rPr lang="en-IN" sz="2400" dirty="0"/>
              <a:t>, or vegetation </a:t>
            </a:r>
            <a:endParaRPr lang="en-IN" sz="2400" dirty="0" smtClean="0"/>
          </a:p>
          <a:p>
            <a:r>
              <a:rPr lang="en-IN" sz="2400" dirty="0" smtClean="0"/>
              <a:t>TOE - </a:t>
            </a:r>
            <a:r>
              <a:rPr lang="en-IN" sz="2400" dirty="0"/>
              <a:t>superior images of the LA/RA side of the mitral/tricuspid prosthesis </a:t>
            </a:r>
            <a:endParaRPr lang="en-IN" sz="2400" dirty="0" smtClean="0"/>
          </a:p>
          <a:p>
            <a:r>
              <a:rPr lang="en-IN" sz="2400" u="sng" dirty="0" smtClean="0"/>
              <a:t>In </a:t>
            </a:r>
            <a:r>
              <a:rPr lang="en-IN" sz="2400" u="sng" dirty="0"/>
              <a:t>the aortic position</a:t>
            </a:r>
            <a:r>
              <a:rPr lang="en-IN" sz="2400" dirty="0"/>
              <a:t>, the posterior aspect of the valve appears shadowed on TTE </a:t>
            </a:r>
            <a:r>
              <a:rPr lang="en-IN" sz="2400" dirty="0" smtClean="0"/>
              <a:t>while </a:t>
            </a:r>
            <a:r>
              <a:rPr lang="en-IN" sz="2400" dirty="0"/>
              <a:t>the anterior aspect of the valve is shadowed on TOE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Anticoagulation "BRIDGING"</a:t>
            </a:r>
            <a:endParaRPr lang="en-IN" dirty="0"/>
          </a:p>
        </p:txBody>
      </p:sp>
      <p:pic>
        <p:nvPicPr>
          <p:cNvPr id="4098" name="Picture 2" descr="C:\Users\User\Desktop\fghghg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0888"/>
            <a:ext cx="9144000" cy="33146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smtClean="0"/>
              <a:t>Why </a:t>
            </a:r>
            <a:r>
              <a:rPr lang="en-US" sz="3200" dirty="0" err="1" smtClean="0"/>
              <a:t>dabigatran</a:t>
            </a:r>
            <a:r>
              <a:rPr lang="en-US" sz="3200" dirty="0" smtClean="0"/>
              <a:t> ineffective in prosthetic heart valves</a:t>
            </a:r>
            <a:endParaRPr lang="en-IN" sz="3200" dirty="0"/>
          </a:p>
        </p:txBody>
      </p:sp>
      <p:pic>
        <p:nvPicPr>
          <p:cNvPr id="22530" name="Picture 2" descr="C:\Users\User\Downloads\F7.lar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556792"/>
            <a:ext cx="4917132" cy="5163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 descr="C:\Users\User\Desktop\FDFGFGD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0"/>
            <a:ext cx="8329141" cy="67867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6" name="Picture 2" descr="C:\Users\User\Desktop\ERFFDDFD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578" t="1501" r="6543"/>
          <a:stretch>
            <a:fillRect/>
          </a:stretch>
        </p:blipFill>
        <p:spPr bwMode="auto">
          <a:xfrm>
            <a:off x="2411759" y="0"/>
            <a:ext cx="498125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7776864" cy="596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1266" name="Picture 2" descr="C:\Users\User\Desktop\fgddgdg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6596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6" descr="Cov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036112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Take home message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Types of valves</a:t>
            </a:r>
          </a:p>
          <a:p>
            <a:r>
              <a:rPr lang="en-US" dirty="0" smtClean="0"/>
              <a:t>Commonly used valves</a:t>
            </a:r>
          </a:p>
          <a:p>
            <a:r>
              <a:rPr lang="en-US" dirty="0" smtClean="0"/>
              <a:t>Identification of valves in chest </a:t>
            </a:r>
            <a:r>
              <a:rPr lang="en-US" dirty="0" err="1" smtClean="0"/>
              <a:t>xray</a:t>
            </a:r>
            <a:endParaRPr lang="en-US" dirty="0" smtClean="0"/>
          </a:p>
          <a:p>
            <a:r>
              <a:rPr lang="en-US" dirty="0" smtClean="0"/>
              <a:t>Opening and closing angles in </a:t>
            </a:r>
            <a:r>
              <a:rPr lang="en-US" dirty="0" err="1" smtClean="0"/>
              <a:t>flouroscopy</a:t>
            </a:r>
            <a:endParaRPr lang="en-US" dirty="0" smtClean="0"/>
          </a:p>
          <a:p>
            <a:r>
              <a:rPr lang="en-US" dirty="0" smtClean="0"/>
              <a:t>Approach to high prosthetic valve gradients</a:t>
            </a:r>
          </a:p>
          <a:p>
            <a:r>
              <a:rPr lang="en-US" dirty="0" smtClean="0"/>
              <a:t>Prosthetic valve thrombosis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Summary</a:t>
            </a:r>
            <a:endParaRPr lang="en-IN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56792"/>
            <a:ext cx="7237804" cy="510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064896" cy="100811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Summary</a:t>
            </a:r>
            <a:endParaRPr lang="en-IN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6"/>
            <a:ext cx="7001199" cy="5089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ECHO FEATURES OF BILEAFLET VALVE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00174"/>
            <a:ext cx="8496944" cy="516918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IN" sz="2600" dirty="0" smtClean="0"/>
              <a:t>Both leaflets are typically visualized .</a:t>
            </a:r>
          </a:p>
          <a:p>
            <a:pPr>
              <a:lnSpc>
                <a:spcPct val="150000"/>
              </a:lnSpc>
            </a:pPr>
            <a:r>
              <a:rPr lang="en-IN" sz="2600" dirty="0" smtClean="0"/>
              <a:t> Opening angle  75</a:t>
            </a:r>
            <a:r>
              <a:rPr lang="en-IN" sz="2600" baseline="30000" dirty="0" smtClean="0"/>
              <a:t>0</a:t>
            </a:r>
            <a:r>
              <a:rPr lang="en-IN" sz="2600" dirty="0" smtClean="0"/>
              <a:t> to 90</a:t>
            </a:r>
            <a:r>
              <a:rPr lang="en-IN" sz="2600" baseline="30000" dirty="0" smtClean="0"/>
              <a:t>0</a:t>
            </a:r>
          </a:p>
          <a:p>
            <a:pPr>
              <a:lnSpc>
                <a:spcPct val="150000"/>
              </a:lnSpc>
            </a:pPr>
            <a:r>
              <a:rPr lang="en-IN" sz="2600" dirty="0" smtClean="0"/>
              <a:t> Closing position  </a:t>
            </a:r>
          </a:p>
          <a:p>
            <a:pPr>
              <a:lnSpc>
                <a:spcPct val="150000"/>
              </a:lnSpc>
              <a:buNone/>
            </a:pPr>
            <a:r>
              <a:rPr lang="en-IN" sz="2600" dirty="0" smtClean="0"/>
              <a:t>                  120</a:t>
            </a:r>
            <a:r>
              <a:rPr lang="en-IN" sz="2600" baseline="30000" dirty="0" smtClean="0"/>
              <a:t>0</a:t>
            </a:r>
            <a:r>
              <a:rPr lang="en-IN" sz="2600" dirty="0" smtClean="0"/>
              <a:t>  for valves ≤25 mm &amp; 130</a:t>
            </a:r>
            <a:r>
              <a:rPr lang="en-IN" sz="2600" baseline="30000" dirty="0" smtClean="0"/>
              <a:t>0</a:t>
            </a:r>
            <a:r>
              <a:rPr lang="en-IN" sz="2600" dirty="0" smtClean="0"/>
              <a:t> for valves ≥27 mm</a:t>
            </a:r>
          </a:p>
          <a:p>
            <a:pPr>
              <a:lnSpc>
                <a:spcPct val="150000"/>
              </a:lnSpc>
            </a:pPr>
            <a:r>
              <a:rPr lang="en-IN" sz="2600" dirty="0" smtClean="0"/>
              <a:t> Three orifices are seen in diastole with highest</a:t>
            </a:r>
          </a:p>
          <a:p>
            <a:pPr>
              <a:lnSpc>
                <a:spcPct val="150000"/>
              </a:lnSpc>
              <a:buNone/>
            </a:pPr>
            <a:r>
              <a:rPr lang="en-IN" sz="2600" dirty="0" smtClean="0"/>
              <a:t>                                                   velocity from central orifice</a:t>
            </a:r>
          </a:p>
          <a:p>
            <a:pPr>
              <a:lnSpc>
                <a:spcPct val="150000"/>
              </a:lnSpc>
            </a:pPr>
            <a:r>
              <a:rPr lang="en-IN" sz="2600" dirty="0" err="1" smtClean="0"/>
              <a:t>Bileaflet</a:t>
            </a:r>
            <a:r>
              <a:rPr lang="en-IN" sz="2600" dirty="0" smtClean="0"/>
              <a:t>  have the largest EOA of all the mechanical valves (2.4–3.2 cm</a:t>
            </a:r>
            <a:r>
              <a:rPr lang="en-IN" sz="2600" baseline="30000" dirty="0" smtClean="0"/>
              <a:t>2</a:t>
            </a:r>
            <a:r>
              <a:rPr lang="en-IN" sz="2600" dirty="0" smtClean="0"/>
              <a:t>) with little intrinsic mitral regurgitation (MR).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88" y="0"/>
            <a:ext cx="90848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IN" dirty="0" smtClean="0"/>
              <a:t/>
            </a:r>
            <a:br>
              <a:rPr lang="en-IN" dirty="0" smtClean="0"/>
            </a:br>
            <a:r>
              <a:rPr lang="en-IN" dirty="0" smtClean="0"/>
              <a:t>Stress Echocardiography</a:t>
            </a:r>
            <a:br>
              <a:rPr lang="en-IN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en-IN" sz="2800" dirty="0" smtClean="0"/>
              <a:t>Prosthetic Aortic Valves</a:t>
            </a:r>
          </a:p>
          <a:p>
            <a:r>
              <a:rPr lang="en-IN" sz="2800" dirty="0" smtClean="0"/>
              <a:t>Guide to significant obstruction would be similar to</a:t>
            </a:r>
          </a:p>
          <a:p>
            <a:pPr>
              <a:buNone/>
            </a:pPr>
            <a:r>
              <a:rPr lang="en-IN" sz="2800" dirty="0" smtClean="0"/>
              <a:t>that for native valves, such as a rise in mean gradient</a:t>
            </a:r>
          </a:p>
          <a:p>
            <a:pPr>
              <a:buNone/>
            </a:pPr>
            <a:r>
              <a:rPr lang="en-IN" sz="2800" dirty="0" smtClean="0"/>
              <a:t>&gt;15 mm Hg with stress.</a:t>
            </a:r>
          </a:p>
          <a:p>
            <a:pPr>
              <a:buNone/>
            </a:pPr>
            <a:r>
              <a:rPr lang="en-IN" sz="2800" dirty="0" smtClean="0"/>
              <a:t>Prosthetic Mitral Valves</a:t>
            </a:r>
          </a:p>
          <a:p>
            <a:r>
              <a:rPr lang="en-IN" sz="2800" dirty="0" smtClean="0"/>
              <a:t>Obstruction or PPM is likely if the mean gradient</a:t>
            </a:r>
          </a:p>
          <a:p>
            <a:pPr>
              <a:buNone/>
            </a:pPr>
            <a:r>
              <a:rPr lang="en-IN" sz="2800" dirty="0" smtClean="0"/>
              <a:t>rises &gt; 18 mm Hg after exercise, even when the</a:t>
            </a:r>
          </a:p>
          <a:p>
            <a:pPr>
              <a:buNone/>
            </a:pPr>
            <a:r>
              <a:rPr lang="en-IN" sz="2800" dirty="0" smtClean="0"/>
              <a:t>resting mean gradient is normal</a:t>
            </a:r>
            <a:endParaRPr lang="en-IN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MCQ 1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25779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Para </a:t>
            </a:r>
            <a:r>
              <a:rPr lang="en-US" dirty="0" err="1" smtClean="0"/>
              <a:t>valvular</a:t>
            </a:r>
            <a:r>
              <a:rPr lang="en-US" dirty="0" smtClean="0"/>
              <a:t> regurgitation is said to be severe if regurgitation </a:t>
            </a:r>
          </a:p>
          <a:p>
            <a:pPr>
              <a:buNone/>
            </a:pPr>
            <a:r>
              <a:rPr lang="en-US" dirty="0" smtClean="0"/>
              <a:t>is _____% of the sewing ring </a:t>
            </a:r>
            <a:r>
              <a:rPr lang="en-US" dirty="0" err="1" smtClean="0"/>
              <a:t>circumferance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pPr>
              <a:lnSpc>
                <a:spcPct val="170000"/>
              </a:lnSpc>
              <a:buNone/>
            </a:pPr>
            <a:r>
              <a:rPr lang="en-US" dirty="0" smtClean="0"/>
              <a:t>a)   &gt;20%</a:t>
            </a:r>
          </a:p>
          <a:p>
            <a:pPr>
              <a:lnSpc>
                <a:spcPct val="170000"/>
              </a:lnSpc>
              <a:buNone/>
            </a:pPr>
            <a:r>
              <a:rPr lang="en-US" dirty="0" smtClean="0"/>
              <a:t>b)   &gt;30%</a:t>
            </a:r>
          </a:p>
          <a:p>
            <a:pPr>
              <a:lnSpc>
                <a:spcPct val="170000"/>
              </a:lnSpc>
              <a:buNone/>
            </a:pPr>
            <a:r>
              <a:rPr lang="en-US" dirty="0" smtClean="0"/>
              <a:t>c)   &gt;40%</a:t>
            </a:r>
          </a:p>
          <a:p>
            <a:pPr>
              <a:lnSpc>
                <a:spcPct val="170000"/>
              </a:lnSpc>
              <a:buNone/>
            </a:pPr>
            <a:r>
              <a:rPr lang="en-US" dirty="0" smtClean="0"/>
              <a:t>d)   &gt;50%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MCQ 2</a:t>
            </a:r>
            <a:endParaRPr lang="en-IN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162300"/>
            <a:ext cx="64579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1643050"/>
            <a:ext cx="8409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    Male patient presented  with PUO 1 month after Aortic valve replacement.  </a:t>
            </a:r>
          </a:p>
          <a:p>
            <a:r>
              <a:rPr lang="en-US" sz="2400" dirty="0" smtClean="0"/>
              <a:t>What is the echo finding? PLAX  &amp; SHORT AXIS images.</a:t>
            </a:r>
            <a:endParaRPr lang="en-IN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MCQ 3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     </a:t>
            </a:r>
            <a:r>
              <a:rPr lang="en-US" dirty="0" smtClean="0"/>
              <a:t>Severe </a:t>
            </a:r>
            <a:r>
              <a:rPr lang="en-US" dirty="0" smtClean="0"/>
              <a:t>Aortic   PPM is defined as</a:t>
            </a:r>
          </a:p>
          <a:p>
            <a:pPr>
              <a:buNone/>
            </a:pPr>
            <a:r>
              <a:rPr lang="en-US" dirty="0" smtClean="0"/>
              <a:t>          a)  Indexed EOA  </a:t>
            </a:r>
            <a:r>
              <a:rPr lang="en-IN" dirty="0" smtClean="0"/>
              <a:t>≤0.65</a:t>
            </a:r>
            <a:r>
              <a:rPr lang="en-US" dirty="0" smtClean="0"/>
              <a:t> cm</a:t>
            </a:r>
            <a:r>
              <a:rPr lang="en-US" baseline="30000" dirty="0" smtClean="0"/>
              <a:t>2</a:t>
            </a:r>
            <a:r>
              <a:rPr lang="en-US" dirty="0" smtClean="0"/>
              <a:t> /m</a:t>
            </a:r>
            <a:r>
              <a:rPr lang="en-US" baseline="30000" dirty="0" smtClean="0"/>
              <a:t>2</a:t>
            </a:r>
            <a:endParaRPr lang="en-IN" baseline="30000" dirty="0" smtClean="0"/>
          </a:p>
          <a:p>
            <a:pPr fontAlgn="t">
              <a:buNone/>
            </a:pPr>
            <a:r>
              <a:rPr lang="en-US" dirty="0" smtClean="0"/>
              <a:t>          b)  Indexed EOA  </a:t>
            </a:r>
            <a:r>
              <a:rPr lang="en-IN" dirty="0" smtClean="0"/>
              <a:t>≤0.85 </a:t>
            </a:r>
            <a:r>
              <a:rPr lang="en-US" dirty="0" smtClean="0"/>
              <a:t>cm</a:t>
            </a:r>
            <a:r>
              <a:rPr lang="en-US" baseline="30000" dirty="0" smtClean="0"/>
              <a:t>2</a:t>
            </a:r>
            <a:r>
              <a:rPr lang="en-US" dirty="0" smtClean="0"/>
              <a:t> /m</a:t>
            </a:r>
            <a:r>
              <a:rPr lang="en-US" baseline="30000" dirty="0" smtClean="0"/>
              <a:t>2</a:t>
            </a:r>
          </a:p>
          <a:p>
            <a:pPr fontAlgn="t">
              <a:buNone/>
            </a:pPr>
            <a:r>
              <a:rPr lang="en-US" dirty="0" smtClean="0"/>
              <a:t>          c)  Indexed EOA  </a:t>
            </a:r>
            <a:r>
              <a:rPr lang="en-IN" dirty="0" smtClean="0"/>
              <a:t>≤1.2 </a:t>
            </a:r>
            <a:r>
              <a:rPr lang="en-US" dirty="0" smtClean="0"/>
              <a:t>cm</a:t>
            </a:r>
            <a:r>
              <a:rPr lang="en-US" baseline="30000" dirty="0" smtClean="0"/>
              <a:t>2</a:t>
            </a:r>
            <a:r>
              <a:rPr lang="en-US" dirty="0" smtClean="0"/>
              <a:t> /m</a:t>
            </a:r>
            <a:r>
              <a:rPr lang="en-US" baseline="30000" dirty="0" smtClean="0"/>
              <a:t>2</a:t>
            </a:r>
            <a:endParaRPr lang="en-IN" baseline="30000" dirty="0" smtClean="0"/>
          </a:p>
          <a:p>
            <a:pPr fontAlgn="t">
              <a:buNone/>
            </a:pPr>
            <a:r>
              <a:rPr lang="en-US" dirty="0" smtClean="0"/>
              <a:t>         d)  Indexed EOA  </a:t>
            </a:r>
            <a:r>
              <a:rPr lang="en-IN" dirty="0" smtClean="0"/>
              <a:t>≤0.9  </a:t>
            </a:r>
            <a:r>
              <a:rPr lang="en-US" dirty="0" smtClean="0"/>
              <a:t>cm</a:t>
            </a:r>
            <a:r>
              <a:rPr lang="en-US" baseline="30000" dirty="0" smtClean="0"/>
              <a:t>2</a:t>
            </a:r>
            <a:r>
              <a:rPr lang="en-US" dirty="0" smtClean="0"/>
              <a:t> /m</a:t>
            </a:r>
            <a:r>
              <a:rPr lang="en-US" baseline="30000" dirty="0" smtClean="0"/>
              <a:t>2</a:t>
            </a:r>
            <a:endParaRPr lang="en-IN" baseline="30000" dirty="0" smtClean="0"/>
          </a:p>
          <a:p>
            <a:pPr fontAlgn="t"/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218" name="Picture 2" descr="C:\Users\User\Desktop\HHHGH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2634456"/>
            <a:ext cx="7886700" cy="2457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smtClean="0"/>
              <a:t>MCQ 4 Identify the valve AND COMPLICATION</a:t>
            </a:r>
            <a:endParaRPr lang="en-IN" sz="3200" dirty="0"/>
          </a:p>
        </p:txBody>
      </p:sp>
      <p:pic>
        <p:nvPicPr>
          <p:cNvPr id="7170" name="Picture 2" descr="C:\Users\User\Desktop\Fatigue-heart-valve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988840"/>
            <a:ext cx="5328592" cy="41156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/>
              <a:t>Mcq</a:t>
            </a:r>
            <a:r>
              <a:rPr lang="en-US" dirty="0" smtClean="0"/>
              <a:t> 5 IDENTIFY THE VALVE</a:t>
            </a:r>
            <a:endParaRPr lang="en-IN" dirty="0"/>
          </a:p>
        </p:txBody>
      </p:sp>
      <p:pic>
        <p:nvPicPr>
          <p:cNvPr id="8194" name="Picture 2" descr="C:\Users\User\Desktop\gbgg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204864"/>
            <a:ext cx="3995514" cy="3525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THANK YOU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3109</TotalTime>
  <Words>1433</Words>
  <Application>Microsoft Office PowerPoint</Application>
  <PresentationFormat>On-screen Show (4:3)</PresentationFormat>
  <Paragraphs>341</Paragraphs>
  <Slides>98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99" baseType="lpstr">
      <vt:lpstr>Office Theme</vt:lpstr>
      <vt:lpstr>Echocardiographic assessment</vt:lpstr>
      <vt:lpstr> PRIMARY GOALS OF DOPPLER INTERROGATION </vt:lpstr>
      <vt:lpstr>TIMING OF ECHO CARDIOGRAPHIC FOLLOW-UP</vt:lpstr>
      <vt:lpstr> Morphologic and functional characteristics  </vt:lpstr>
      <vt:lpstr>Slide 5</vt:lpstr>
      <vt:lpstr>Mechanical valve in mitral position </vt:lpstr>
      <vt:lpstr>Shadowing</vt:lpstr>
      <vt:lpstr>Shadowing</vt:lpstr>
      <vt:lpstr>ECHO FEATURES OF BILEAFLET VALVE</vt:lpstr>
      <vt:lpstr>St.jude valve- Echo features</vt:lpstr>
      <vt:lpstr>St.jude TTE</vt:lpstr>
      <vt:lpstr>St.jude aortic TTE-</vt:lpstr>
      <vt:lpstr>Ball and cage-echo</vt:lpstr>
      <vt:lpstr>Bioprosthesis -echo features</vt:lpstr>
      <vt:lpstr>Microbubbles</vt:lpstr>
      <vt:lpstr>Slide 16</vt:lpstr>
      <vt:lpstr>Microbubbles</vt:lpstr>
      <vt:lpstr>Strands</vt:lpstr>
      <vt:lpstr>Strands</vt:lpstr>
      <vt:lpstr> Haemodynamic characteristics  </vt:lpstr>
      <vt:lpstr>Normal flow</vt:lpstr>
      <vt:lpstr>Slide 22</vt:lpstr>
      <vt:lpstr>Slide 23</vt:lpstr>
      <vt:lpstr>Flow characteristics</vt:lpstr>
      <vt:lpstr>Flow velocity and pressure gradients</vt:lpstr>
      <vt:lpstr>Pitfalls</vt:lpstr>
      <vt:lpstr>High gradient across the Prosthetic heart valve</vt:lpstr>
      <vt:lpstr>Slide 28</vt:lpstr>
      <vt:lpstr>Localised high gradient in central jet(bi leaflet valve)</vt:lpstr>
      <vt:lpstr>Slide 30</vt:lpstr>
      <vt:lpstr>Preesure recovery</vt:lpstr>
      <vt:lpstr>Pressure recovery phenomenon</vt:lpstr>
      <vt:lpstr>Orifice areas</vt:lpstr>
      <vt:lpstr> Effective orifice area (EOA) </vt:lpstr>
      <vt:lpstr>Slide 35</vt:lpstr>
      <vt:lpstr>Slide 36</vt:lpstr>
      <vt:lpstr>Effective orifice area</vt:lpstr>
      <vt:lpstr>Slide 38</vt:lpstr>
      <vt:lpstr>Mitral valve continuity equation</vt:lpstr>
      <vt:lpstr>EOA -mitral valve</vt:lpstr>
      <vt:lpstr>Slide 41</vt:lpstr>
      <vt:lpstr> Prosthetic Heart valve Gradient calculation. </vt:lpstr>
      <vt:lpstr>Doppler velocity index</vt:lpstr>
      <vt:lpstr>Slide 44</vt:lpstr>
      <vt:lpstr>Slide 45</vt:lpstr>
      <vt:lpstr>Jet contour and acceleration time</vt:lpstr>
      <vt:lpstr>Obstructed Aortic PHV</vt:lpstr>
      <vt:lpstr>Valve specific approach</vt:lpstr>
      <vt:lpstr>Aortic prosthetic valve obstruction</vt:lpstr>
      <vt:lpstr>Slide 50</vt:lpstr>
      <vt:lpstr>Slide 51</vt:lpstr>
      <vt:lpstr>Mitral valve obstruction</vt:lpstr>
      <vt:lpstr>Slide 53</vt:lpstr>
      <vt:lpstr>Patient prosthesis mismatch</vt:lpstr>
      <vt:lpstr>Adverse effects of PPM</vt:lpstr>
      <vt:lpstr>Ppm in mitral position</vt:lpstr>
      <vt:lpstr>Ppm in aortic position</vt:lpstr>
      <vt:lpstr> Prosthetic Mitral regurgitation   </vt:lpstr>
      <vt:lpstr>Paravalvular regurgitation severity </vt:lpstr>
      <vt:lpstr>Mitral valve regurgitation</vt:lpstr>
      <vt:lpstr>Slide 61</vt:lpstr>
      <vt:lpstr>Slide 62</vt:lpstr>
      <vt:lpstr>Paravalvular leak -3D ECHO</vt:lpstr>
      <vt:lpstr>Aortic valve regurgitation</vt:lpstr>
      <vt:lpstr>Slide 65</vt:lpstr>
      <vt:lpstr>Slide 66</vt:lpstr>
      <vt:lpstr>Prosthetic valve thrombosis</vt:lpstr>
      <vt:lpstr>Slide 68</vt:lpstr>
      <vt:lpstr>Cardiac CT</vt:lpstr>
      <vt:lpstr>Slide 70</vt:lpstr>
      <vt:lpstr>Pannus</vt:lpstr>
      <vt:lpstr>3d echo pannus</vt:lpstr>
      <vt:lpstr>Anticoagulation of prosthetic valves</vt:lpstr>
      <vt:lpstr>Slide 74</vt:lpstr>
      <vt:lpstr>Slide 75</vt:lpstr>
      <vt:lpstr>Slide 76</vt:lpstr>
      <vt:lpstr>Slide 77</vt:lpstr>
      <vt:lpstr>Slide 78</vt:lpstr>
      <vt:lpstr>Slide 79</vt:lpstr>
      <vt:lpstr>Anticoagulation "BRIDGING"</vt:lpstr>
      <vt:lpstr>Why dabigatran ineffective in prosthetic heart valves</vt:lpstr>
      <vt:lpstr>Slide 82</vt:lpstr>
      <vt:lpstr>Slide 83</vt:lpstr>
      <vt:lpstr>Slide 84</vt:lpstr>
      <vt:lpstr>Slide 85</vt:lpstr>
      <vt:lpstr>Slide 86</vt:lpstr>
      <vt:lpstr>Take home message</vt:lpstr>
      <vt:lpstr>Summary</vt:lpstr>
      <vt:lpstr>Summary</vt:lpstr>
      <vt:lpstr>Slide 90</vt:lpstr>
      <vt:lpstr> Stress Echocardiography </vt:lpstr>
      <vt:lpstr>MCQ 1</vt:lpstr>
      <vt:lpstr>MCQ 2</vt:lpstr>
      <vt:lpstr>MCQ 3</vt:lpstr>
      <vt:lpstr>Slide 95</vt:lpstr>
      <vt:lpstr>MCQ 4 Identify the valve AND COMPLICATION</vt:lpstr>
      <vt:lpstr>Mcq 5 IDENTIFY THE VALVE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101</cp:revision>
  <dcterms:created xsi:type="dcterms:W3CDTF">2018-08-24T12:53:55Z</dcterms:created>
  <dcterms:modified xsi:type="dcterms:W3CDTF">2018-09-11T02:12:08Z</dcterms:modified>
</cp:coreProperties>
</file>